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6" r:id="rId4"/>
    <p:sldId id="267" r:id="rId5"/>
    <p:sldId id="258" r:id="rId6"/>
    <p:sldId id="268" r:id="rId7"/>
    <p:sldId id="269" r:id="rId8"/>
    <p:sldId id="259" r:id="rId9"/>
    <p:sldId id="261" r:id="rId10"/>
    <p:sldId id="262" r:id="rId11"/>
    <p:sldId id="272" r:id="rId12"/>
    <p:sldId id="270" r:id="rId13"/>
    <p:sldId id="263" r:id="rId14"/>
    <p:sldId id="275" r:id="rId15"/>
    <p:sldId id="276" r:id="rId16"/>
    <p:sldId id="271" r:id="rId17"/>
    <p:sldId id="264" r:id="rId18"/>
    <p:sldId id="265" r:id="rId19"/>
    <p:sldId id="273" r:id="rId20"/>
    <p:sldId id="277" r:id="rId21"/>
    <p:sldId id="274" r:id="rId22"/>
  </p:sldIdLst>
  <p:sldSz cx="12192000" cy="6858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나눔스퀘어" panose="020B0600000101010101" pitchFamily="50" charset="-127"/>
      <p:regular r:id="rId25"/>
    </p:embeddedFont>
    <p:embeddedFont>
      <p:font typeface="나눔스퀘어 Bold" panose="020B0600000101010101" pitchFamily="50" charset="-127"/>
      <p:bold r:id="rId26"/>
    </p:embeddedFont>
    <p:embeddedFont>
      <p:font typeface="나눔스퀘어 ExtraBold" panose="020B0600000101010101" pitchFamily="50" charset="-127"/>
      <p:bold r:id="rId27"/>
    </p:embeddedFont>
    <p:embeddedFont>
      <p:font typeface="나눔스퀘어 Light" panose="020B0600000101010101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47"/>
    <a:srgbClr val="E3A230"/>
    <a:srgbClr val="FFE79B"/>
    <a:srgbClr val="059E72"/>
    <a:srgbClr val="2184BB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00" autoAdjust="0"/>
    <p:restoredTop sz="95492" autoAdjust="0"/>
  </p:normalViewPr>
  <p:slideViewPr>
    <p:cSldViewPr snapToGrid="0" showGuides="1">
      <p:cViewPr varScale="1">
        <p:scale>
          <a:sx n="85" d="100"/>
          <a:sy n="85" d="100"/>
        </p:scale>
        <p:origin x="245" y="72"/>
      </p:cViewPr>
      <p:guideLst>
        <p:guide orient="horz" pos="2137"/>
        <p:guide pos="386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1E171-767A-445C-BED2-1F400CEB8903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BDF0F-6608-4604-8CF1-4654429D9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2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BDF0F-6608-4604-8CF1-4654429D9B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38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BDF0F-6608-4604-8CF1-4654429D9B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99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BDF0F-6608-4604-8CF1-4654429D9B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106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BDF0F-6608-4604-8CF1-4654429D9B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912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BDF0F-6608-4604-8CF1-4654429D9B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553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BDF0F-6608-4604-8CF1-4654429D9B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69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BDF0F-6608-4604-8CF1-4654429D9B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580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BDF0F-6608-4604-8CF1-4654429D9B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55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BDF0F-6608-4604-8CF1-4654429D9B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00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BDF0F-6608-4604-8CF1-4654429D9B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5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B0EF7-FAD5-4DE9-8595-0863A6FFD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49D45-714C-4285-A0C6-6E26E0A3A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C74C7C-B900-4632-A53B-4AF47B8F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B341-3399-4DB3-ACFE-F0853E7B276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71584-472F-4907-BEDA-CC0106D8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53F0E-AEBE-411E-B9BA-81C1007B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E71A-771F-4DD0-B000-476AFEC23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439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BCBDA-5828-4EBF-9DBB-3960E48B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387ED0-A0F7-48B7-8B93-1D901FD45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B891D-783C-4438-8258-2A6D550D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B341-3399-4DB3-ACFE-F0853E7B276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5B8555-B39A-4F2D-B89C-9FAEA4B3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45E0F-5485-44D5-96ED-79921FAC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E71A-771F-4DD0-B000-476AFEC23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7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E36A2A-A969-4751-8F7F-4CB5989F2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0BF05A-63A9-4F95-82D2-824B33734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A4522E-BEFD-48B8-9947-9B19C8AF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B341-3399-4DB3-ACFE-F0853E7B276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A8DF2-F090-48D6-A5DD-D83537FD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3C79B-2EAE-4010-8D56-73AEFA84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E71A-771F-4DD0-B000-476AFEC23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8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FEF09-3D52-4D93-9BB8-48C6FCA9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1BDA2-5C11-472B-8D07-32DD655E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85B447-8D18-420C-8826-83141C6E2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B341-3399-4DB3-ACFE-F0853E7B276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39803-65B9-477C-A8A6-E915994A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53894-0669-4E19-BE79-F62A0C59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E71A-771F-4DD0-B000-476AFEC23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21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9F796-B8A1-4598-921E-91ACE2C7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1D582-B927-4126-BFEC-A22CAEF3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CB9AB8-2DC5-4B38-BAEB-A1ED1130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B341-3399-4DB3-ACFE-F0853E7B276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0AA79-8CA7-480D-B1B3-7AB233E7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CC975-CC56-4DDB-A689-6E618201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E71A-771F-4DD0-B000-476AFEC23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0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18D99-DEE2-43AF-A0EC-2B06CE8F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DF20F-1700-4706-A0C8-C408682B9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97E4E-F8BC-49EC-81E0-6CEFBB8C5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06F0FE-D6C6-48A6-B528-4FB8732EB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B341-3399-4DB3-ACFE-F0853E7B276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2D89B6-FBB3-48C3-95EE-CD2C8BBF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77243-371C-42AC-B354-5FE01256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E71A-771F-4DD0-B000-476AFEC23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28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655D7-37D3-4A69-BD4D-86FBEFEE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1A0928-07A6-4492-A298-E37943BD8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D5497B-9F44-47C2-9DC4-BDA5BAD2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0D4CDC-437A-42D1-B261-D19909F61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EDE82B-B773-4261-A031-389715AB5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3AA23-D854-447C-B84C-8EE3C407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B341-3399-4DB3-ACFE-F0853E7B276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9863D9-CDC6-4710-B320-B1B047EF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32419D-FF00-4C7F-ABB1-EB2BC8F9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E71A-771F-4DD0-B000-476AFEC23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92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0173E-BEEB-4F54-B870-D0F2E071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B550A6-17D7-467A-97EF-801DB85C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B341-3399-4DB3-ACFE-F0853E7B276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C338D0-50EC-433C-9AC8-846EC9D2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3839C6-F861-405C-90F5-19E485D6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E71A-771F-4DD0-B000-476AFEC23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6F38F0-0AAE-4770-BCF0-C52E187E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B341-3399-4DB3-ACFE-F0853E7B276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F348FF-B3C8-46A2-888F-A91B9461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BD8132-1D82-487D-AC61-5A0C48DF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E71A-771F-4DD0-B000-476AFEC23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34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4D2C0-A49B-4349-877D-C4B28742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B132B-2480-4C2A-A6E2-754BB602A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C0808D-7080-4F73-991F-0BAD7F14F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50881-4325-42BF-9F00-13324116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B341-3399-4DB3-ACFE-F0853E7B276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7542EE-7A84-4665-8638-41B1BB9F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DADA4A-8D42-4AF0-A88A-1880EE41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E71A-771F-4DD0-B000-476AFEC23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09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FEE0D-BCB0-416E-B06F-76C328D7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EA6734-E836-4416-82C5-2EA772F20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F9AC8-46EA-4E08-921F-66D0E10D5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3749DC-76A0-4851-BCA1-7A802921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B341-3399-4DB3-ACFE-F0853E7B2766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0D16CE-E636-4739-B216-57241BD4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CA851-087B-4F3C-843F-78941B22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BE71A-771F-4DD0-B000-476AFEC23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88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BFF8AD-75D6-41C1-BDE6-98554B1E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44813A-F187-4BB2-A329-7173E9895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9D6DD-5982-4B33-9E43-783B9013C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276B341-3399-4DB3-ACFE-F0853E7B2766}" type="datetimeFigureOut">
              <a:rPr lang="ko-KR" altLang="en-US" smtClean="0"/>
              <a:pPr/>
              <a:t>2021-06-30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39EACA-A97B-4944-8284-CB99BF1BA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CA736-1134-4D37-9F99-0F92E3BEF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0FDBE71A-771F-4DD0-B000-476AFEC2394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817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iyaml.com/teampost/XGBoost-%EB%BF%8C%EC%88%98%EA%B8%B0!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dacon.io/competitions/official/235680/codeshare/2366?page=1&amp;dtype=recen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con.io/competitions/official/235736/codeshare/2743?page=1&amp;dtype=recen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acon.io/competitions/official/235736/codeshare/2743?page=1&amp;dtype=rec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8DCA3-64EE-40A3-98FB-3FF13557A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4440" y="2272438"/>
            <a:ext cx="7183120" cy="1035211"/>
          </a:xfrm>
        </p:spPr>
        <p:txBody>
          <a:bodyPr>
            <a:normAutofit/>
          </a:bodyPr>
          <a:lstStyle/>
          <a:p>
            <a:r>
              <a:rPr lang="ko-KR" altLang="en-US" sz="3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전력사용량 예측 </a:t>
            </a:r>
            <a:r>
              <a:rPr lang="en-US" altLang="ko-KR" sz="3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3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경진대회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23CBB6-AF6D-433C-BE74-0C072F224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867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·</a:t>
            </a:r>
            <a:r>
              <a:rPr lang="en-US" altLang="ko-KR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J_sean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·</a:t>
            </a:r>
          </a:p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정해성 홍정기 박소연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6D7935-FB6E-4F83-AB37-9A83CEB87778}"/>
              </a:ext>
            </a:extLst>
          </p:cNvPr>
          <p:cNvGrpSpPr/>
          <p:nvPr/>
        </p:nvGrpSpPr>
        <p:grpSpPr>
          <a:xfrm>
            <a:off x="3048000" y="3568587"/>
            <a:ext cx="6096000" cy="391137"/>
            <a:chOff x="3119120" y="3293054"/>
            <a:chExt cx="6096000" cy="39113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DC5414F-51F1-4325-ADCB-946B0DF14279}"/>
                </a:ext>
              </a:extLst>
            </p:cNvPr>
            <p:cNvSpPr/>
            <p:nvPr/>
          </p:nvSpPr>
          <p:spPr>
            <a:xfrm>
              <a:off x="4726963" y="3293054"/>
              <a:ext cx="2880313" cy="3540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146674-86C2-4DEE-B869-46F486544460}"/>
                </a:ext>
              </a:extLst>
            </p:cNvPr>
            <p:cNvSpPr txBox="1"/>
            <p:nvPr/>
          </p:nvSpPr>
          <p:spPr>
            <a:xfrm>
              <a:off x="3119120" y="3314859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예측모델 코드 설명 자료</a:t>
              </a:r>
              <a:endPara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86D013B-0EC5-46A5-A757-B33CF69939CF}"/>
              </a:ext>
            </a:extLst>
          </p:cNvPr>
          <p:cNvGrpSpPr/>
          <p:nvPr/>
        </p:nvGrpSpPr>
        <p:grpSpPr>
          <a:xfrm>
            <a:off x="0" y="2418080"/>
            <a:ext cx="3180080" cy="944880"/>
            <a:chOff x="0" y="2174240"/>
            <a:chExt cx="3180080" cy="94488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2987D30-B1D7-4C38-9F1B-B735704827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712720"/>
              <a:ext cx="894080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42FBA9-1528-4B3A-8088-ECE5C7A77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080" y="2174240"/>
              <a:ext cx="193040" cy="53340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C59C2A7-F0B0-4EA8-898B-466A3EC64590}"/>
                </a:ext>
              </a:extLst>
            </p:cNvPr>
            <p:cNvCxnSpPr/>
            <p:nvPr/>
          </p:nvCxnSpPr>
          <p:spPr>
            <a:xfrm>
              <a:off x="1087120" y="2174240"/>
              <a:ext cx="162560" cy="94488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63EFE9-CA4D-433B-9018-830045C70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8442" y="2710180"/>
              <a:ext cx="184278" cy="40894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B8D79E2-994C-4664-9FD0-C617E52D935E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82" y="2712720"/>
              <a:ext cx="1728598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559FA5F-3C39-4B26-99F4-6EBFF085CD1A}"/>
              </a:ext>
            </a:extLst>
          </p:cNvPr>
          <p:cNvGrpSpPr/>
          <p:nvPr/>
        </p:nvGrpSpPr>
        <p:grpSpPr>
          <a:xfrm>
            <a:off x="9011922" y="2420780"/>
            <a:ext cx="3180080" cy="944880"/>
            <a:chOff x="0" y="2174240"/>
            <a:chExt cx="3180080" cy="94488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A4F7C3D-2FA6-403E-8D8E-EDB37F0D02A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712720"/>
              <a:ext cx="894080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C9C4BD1-52CC-47B8-8FA3-3C98649CD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080" y="2174240"/>
              <a:ext cx="193040" cy="53340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1E6DABE-5B42-41D7-8477-63ED60B478B1}"/>
                </a:ext>
              </a:extLst>
            </p:cNvPr>
            <p:cNvCxnSpPr/>
            <p:nvPr/>
          </p:nvCxnSpPr>
          <p:spPr>
            <a:xfrm>
              <a:off x="1087120" y="2174240"/>
              <a:ext cx="162560" cy="94488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453FCAE-1890-40CE-BE5E-876E34386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8442" y="2710180"/>
              <a:ext cx="184278" cy="40894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898F9F9-C044-48A1-B3F4-D19A3D642CC7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82" y="2712720"/>
              <a:ext cx="1728598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95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C3BE30-3542-4C9A-8B5A-C6A5FBA7472F}"/>
              </a:ext>
            </a:extLst>
          </p:cNvPr>
          <p:cNvSpPr/>
          <p:nvPr/>
        </p:nvSpPr>
        <p:spPr>
          <a:xfrm>
            <a:off x="6196563" y="2743767"/>
            <a:ext cx="4427321" cy="22783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2A501-F6F9-48AA-8C4A-D43A81214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18" y="1553892"/>
            <a:ext cx="2660009" cy="7833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dirty="0"/>
              <a:t>{ </a:t>
            </a:r>
            <a:r>
              <a:rPr lang="en-US" altLang="ko-KR" dirty="0" err="1"/>
              <a:t>Xgboost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0ACD217-AF48-46D1-94AE-8CA0E29413C1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746431-B0F7-4029-B1A7-2CD84EECB196}"/>
              </a:ext>
            </a:extLst>
          </p:cNvPr>
          <p:cNvSpPr txBox="1"/>
          <p:nvPr/>
        </p:nvSpPr>
        <p:spPr>
          <a:xfrm>
            <a:off x="565439" y="2044855"/>
            <a:ext cx="11026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여러 개의 결정 트리를 조합해서 사용하는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부스팅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방식의 앙상블 모형이다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회귀문제에서 좋은 성능을 보이기 때문에 선정했다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LGBM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비해 적은 수의 데이터에서 오버 피팅이나 편향문제를 피하기 좋다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215D82-D6B8-4F17-8BA1-74EA412E21B9}"/>
              </a:ext>
            </a:extLst>
          </p:cNvPr>
          <p:cNvSpPr txBox="1"/>
          <p:nvPr/>
        </p:nvSpPr>
        <p:spPr>
          <a:xfrm>
            <a:off x="565439" y="5136273"/>
            <a:ext cx="111404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그러나 기본 모델에서 실제 값보다 전력소비량을 작게 예측하는 문제가 발생해 성능이 좋지 못했다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대회목적이 전력 소비량을 예측하여 비즈니스 모델을 개발하는 것이고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pPr marL="0" indent="0" algn="ctr">
              <a:buNone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이때 기관의 관점에서 전력 소비량을 실제보다 적게 예측하는 것은 심각한 문제를 초래할 수 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따라서 전력 소비량의 경우 실제 값보다 크게 예측하더라도 실제 값보다 작게 예측하는 경우를 줄이는 것이 효율적이다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0" indent="0" algn="ctr">
              <a:buNone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이런 관점은 모델 평가산식으로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SMAPE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채택한 것에서도 드러난다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0" indent="0" algn="ctr">
              <a:buNone/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따라서 과소추정을 줄이는 것이 이 모델의 핵심 목표였다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15A1BC-B604-442D-9A78-CCE95A3B773B}"/>
              </a:ext>
            </a:extLst>
          </p:cNvPr>
          <p:cNvSpPr txBox="1"/>
          <p:nvPr/>
        </p:nvSpPr>
        <p:spPr>
          <a:xfrm>
            <a:off x="11823540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122" name="Picture 2" descr="XGBoost 뿌수기!">
            <a:extLst>
              <a:ext uri="{FF2B5EF4-FFF2-40B4-BE49-F238E27FC236}">
                <a16:creationId xmlns:a16="http://schemas.microsoft.com/office/drawing/2014/main" id="{041D10A8-B58F-4DC8-862B-4700D9EF8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037" y="2691410"/>
            <a:ext cx="4546800" cy="236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C10D5E-2422-4061-A963-BB0DA431949C}"/>
              </a:ext>
            </a:extLst>
          </p:cNvPr>
          <p:cNvSpPr txBox="1"/>
          <p:nvPr/>
        </p:nvSpPr>
        <p:spPr>
          <a:xfrm>
            <a:off x="1220874" y="4778513"/>
            <a:ext cx="1974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출처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링크</a:t>
            </a:r>
            <a:endParaRPr lang="ko-KR" altLang="en-US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B5D221-915B-45AF-B4BC-AAF0D1767E0F}"/>
                  </a:ext>
                </a:extLst>
              </p:cNvPr>
              <p:cNvSpPr txBox="1"/>
              <p:nvPr/>
            </p:nvSpPr>
            <p:spPr>
              <a:xfrm>
                <a:off x="6206723" y="3732843"/>
                <a:ext cx="416560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𝑆𝑀𝐴𝑃𝐸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B5D221-915B-45AF-B4BC-AAF0D176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723" y="3732843"/>
                <a:ext cx="41656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C10FEA5-FB78-4593-9BB5-7844381804B9}"/>
              </a:ext>
            </a:extLst>
          </p:cNvPr>
          <p:cNvSpPr txBox="1"/>
          <p:nvPr/>
        </p:nvSpPr>
        <p:spPr>
          <a:xfrm>
            <a:off x="6150944" y="2724786"/>
            <a:ext cx="447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SMAPE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36ACF27-2A0F-405B-9B09-A93381A6046E}"/>
              </a:ext>
            </a:extLst>
          </p:cNvPr>
          <p:cNvCxnSpPr>
            <a:cxnSpLocks/>
          </p:cNvCxnSpPr>
          <p:nvPr/>
        </p:nvCxnSpPr>
        <p:spPr>
          <a:xfrm>
            <a:off x="6275404" y="2797494"/>
            <a:ext cx="0" cy="21717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4A68A9-6FF9-4EE4-9BC1-67F2430F97EE}"/>
              </a:ext>
            </a:extLst>
          </p:cNvPr>
          <p:cNvSpPr txBox="1"/>
          <p:nvPr/>
        </p:nvSpPr>
        <p:spPr>
          <a:xfrm>
            <a:off x="6196562" y="3033645"/>
            <a:ext cx="43373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SMAPE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작을 수록 좋은데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분모에 예측 값이 포함되어 있기 때문에 같은 편차를 가지고 있을 때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값이 실제보다 작은 경우보다 큰 경우에 더 좋다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21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Tuning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E61D08-CEA1-4047-982A-91B35245E508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19FE2C-32F3-476C-B7AB-EE359AE0AF3B}"/>
              </a:ext>
            </a:extLst>
          </p:cNvPr>
          <p:cNvSpPr txBox="1"/>
          <p:nvPr/>
        </p:nvSpPr>
        <p:spPr>
          <a:xfrm>
            <a:off x="838200" y="1418660"/>
            <a:ext cx="990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모델이 가지는 과소추정의 문제를 해결하기 위해 다음과 같은 세가지 방법을 통해 모델을 튜닝했다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튜닝 시간 단축을 위해 전부 한꺼번에 진행하는 것이 아니라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순서대로 진행하는 방식을 선택했다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ko-KR" altLang="en-US" sz="18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D0FBBD-EF18-4C8D-8055-F208E0181826}"/>
              </a:ext>
            </a:extLst>
          </p:cNvPr>
          <p:cNvGrpSpPr/>
          <p:nvPr/>
        </p:nvGrpSpPr>
        <p:grpSpPr>
          <a:xfrm>
            <a:off x="887544" y="2561035"/>
            <a:ext cx="10416912" cy="3223260"/>
            <a:chOff x="943872" y="2561035"/>
            <a:chExt cx="10416912" cy="322326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6DAB52-0D97-46DB-9459-38D7169586B9}"/>
                </a:ext>
              </a:extLst>
            </p:cNvPr>
            <p:cNvSpPr/>
            <p:nvPr/>
          </p:nvSpPr>
          <p:spPr>
            <a:xfrm>
              <a:off x="943872" y="2561035"/>
              <a:ext cx="3223260" cy="3223260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1B485CC-B499-452B-A906-E1DDBD1A4E34}"/>
                </a:ext>
              </a:extLst>
            </p:cNvPr>
            <p:cNvSpPr/>
            <p:nvPr/>
          </p:nvSpPr>
          <p:spPr>
            <a:xfrm>
              <a:off x="4540698" y="2561035"/>
              <a:ext cx="3223260" cy="322326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E9B234B-FE54-4FF6-B93E-69ECFA0EEADF}"/>
                </a:ext>
              </a:extLst>
            </p:cNvPr>
            <p:cNvSpPr/>
            <p:nvPr/>
          </p:nvSpPr>
          <p:spPr>
            <a:xfrm>
              <a:off x="8137524" y="2561035"/>
              <a:ext cx="3223260" cy="3223260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0FD2AD-D540-436B-9E51-489FF69E6F6C}"/>
                </a:ext>
              </a:extLst>
            </p:cNvPr>
            <p:cNvSpPr txBox="1"/>
            <p:nvPr/>
          </p:nvSpPr>
          <p:spPr>
            <a:xfrm>
              <a:off x="1352121" y="3849499"/>
              <a:ext cx="2279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Hyperparameter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Grid Search CV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FF9150-881B-40E8-A55D-7B61AD458E2D}"/>
                </a:ext>
              </a:extLst>
            </p:cNvPr>
            <p:cNvSpPr txBox="1"/>
            <p:nvPr/>
          </p:nvSpPr>
          <p:spPr>
            <a:xfrm>
              <a:off x="8617266" y="3987999"/>
              <a:ext cx="2263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Seed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Ensemble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868F3A-FF81-4D99-B7A2-71C6BF046BC6}"/>
                </a:ext>
              </a:extLst>
            </p:cNvPr>
            <p:cNvSpPr txBox="1"/>
            <p:nvPr/>
          </p:nvSpPr>
          <p:spPr>
            <a:xfrm>
              <a:off x="4948947" y="3975498"/>
              <a:ext cx="2406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Weighted MSE 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0F246C7-44AC-44E3-8AD5-2CC4EF214969}"/>
              </a:ext>
            </a:extLst>
          </p:cNvPr>
          <p:cNvCxnSpPr>
            <a:cxnSpLocks/>
          </p:cNvCxnSpPr>
          <p:nvPr/>
        </p:nvCxnSpPr>
        <p:spPr>
          <a:xfrm>
            <a:off x="4096923" y="4149740"/>
            <a:ext cx="387447" cy="0"/>
          </a:xfrm>
          <a:prstGeom prst="line">
            <a:avLst/>
          </a:prstGeom>
          <a:ln w="381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863499A-9C79-461A-AE03-6DD31AA3036D}"/>
              </a:ext>
            </a:extLst>
          </p:cNvPr>
          <p:cNvCxnSpPr>
            <a:cxnSpLocks/>
          </p:cNvCxnSpPr>
          <p:nvPr/>
        </p:nvCxnSpPr>
        <p:spPr>
          <a:xfrm>
            <a:off x="7707630" y="4165630"/>
            <a:ext cx="387447" cy="0"/>
          </a:xfrm>
          <a:prstGeom prst="line">
            <a:avLst/>
          </a:prstGeom>
          <a:ln w="381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0AF52F-EB8B-454C-B79F-B9DE83A0F891}"/>
              </a:ext>
            </a:extLst>
          </p:cNvPr>
          <p:cNvSpPr txBox="1"/>
          <p:nvPr/>
        </p:nvSpPr>
        <p:spPr>
          <a:xfrm>
            <a:off x="11668634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6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Tuning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E61D08-CEA1-4047-982A-91B35245E508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98091-2265-4542-9359-A3C5BCE1E670}"/>
              </a:ext>
            </a:extLst>
          </p:cNvPr>
          <p:cNvSpPr txBox="1"/>
          <p:nvPr/>
        </p:nvSpPr>
        <p:spPr>
          <a:xfrm>
            <a:off x="838200" y="1468487"/>
            <a:ext cx="407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hyper-parameter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GridSearch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CV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9A4F3C-D25C-4F45-9AA9-25812D75589C}"/>
              </a:ext>
            </a:extLst>
          </p:cNvPr>
          <p:cNvSpPr txBox="1"/>
          <p:nvPr/>
        </p:nvSpPr>
        <p:spPr>
          <a:xfrm>
            <a:off x="838200" y="1883806"/>
            <a:ext cx="106060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n_estimator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CV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과정에선 고정하는 대신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추후 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model fitting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과정에서 조기종료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(early stopping round = 300 )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통해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best iteration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찾아주는 방식으로 튜닝했다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60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건물별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모델의 튜닝을 위한 그리드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서치에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사용된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하이퍼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파라미터 목록은 다음과 같다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F94990-B6F0-4543-9C38-DBB7B0FB2A90}"/>
              </a:ext>
            </a:extLst>
          </p:cNvPr>
          <p:cNvSpPr/>
          <p:nvPr/>
        </p:nvSpPr>
        <p:spPr>
          <a:xfrm>
            <a:off x="6336581" y="5142041"/>
            <a:ext cx="2910289" cy="471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257DED-DD00-4F35-BCE7-1A99450F0E96}"/>
              </a:ext>
            </a:extLst>
          </p:cNvPr>
          <p:cNvGrpSpPr/>
          <p:nvPr/>
        </p:nvGrpSpPr>
        <p:grpSpPr>
          <a:xfrm>
            <a:off x="1225975" y="3030009"/>
            <a:ext cx="3688926" cy="3821434"/>
            <a:chOff x="1128321" y="2941181"/>
            <a:chExt cx="3688926" cy="382143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8946F19-51A1-49DF-8337-2CFD8E094966}"/>
                </a:ext>
              </a:extLst>
            </p:cNvPr>
            <p:cNvSpPr/>
            <p:nvPr/>
          </p:nvSpPr>
          <p:spPr>
            <a:xfrm>
              <a:off x="1128321" y="2941181"/>
              <a:ext cx="3688925" cy="2851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A017A75-2E04-4261-82BE-3F01629DF58D}"/>
                </a:ext>
              </a:extLst>
            </p:cNvPr>
            <p:cNvGrpSpPr/>
            <p:nvPr/>
          </p:nvGrpSpPr>
          <p:grpSpPr>
            <a:xfrm>
              <a:off x="1200903" y="3366870"/>
              <a:ext cx="3616344" cy="3395745"/>
              <a:chOff x="1200903" y="3185449"/>
              <a:chExt cx="3616344" cy="3395745"/>
            </a:xfrm>
          </p:grpSpPr>
          <p:sp>
            <p:nvSpPr>
              <p:cNvPr id="24" name="내용 개체 틀 2">
                <a:extLst>
                  <a:ext uri="{FF2B5EF4-FFF2-40B4-BE49-F238E27FC236}">
                    <a16:creationId xmlns:a16="http://schemas.microsoft.com/office/drawing/2014/main" id="{AF96C8C2-2E27-48E2-B018-0FFD5908B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5367" y="5797843"/>
                <a:ext cx="3494832" cy="7833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sz="1600" dirty="0"/>
                  <a:t>{</a:t>
                </a:r>
                <a:r>
                  <a:rPr lang="ko-KR" altLang="en-US" sz="1600" dirty="0"/>
                  <a:t>튜닝을 위해 사용된 </a:t>
                </a:r>
                <a:r>
                  <a:rPr lang="ko-KR" altLang="en-US" sz="1600" dirty="0" err="1"/>
                  <a:t>하이퍼</a:t>
                </a:r>
                <a:r>
                  <a:rPr lang="ko-KR" altLang="en-US" sz="1600" dirty="0"/>
                  <a:t> 파라미터</a:t>
                </a:r>
                <a:r>
                  <a:rPr lang="en-US" altLang="ko-KR" sz="1600" dirty="0"/>
                  <a:t>}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4A1AFC-6D4D-4E22-BEE5-E28ADFD50C2F}"/>
                  </a:ext>
                </a:extLst>
              </p:cNvPr>
              <p:cNvSpPr txBox="1"/>
              <p:nvPr/>
            </p:nvSpPr>
            <p:spPr>
              <a:xfrm>
                <a:off x="1200903" y="3185449"/>
                <a:ext cx="3616344" cy="2000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n_estimators : 100 </a:t>
                </a:r>
                <a:r>
                  <a:rPr lang="pt-BR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(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이후 </a:t>
                </a:r>
                <a:r>
                  <a:rPr lang="pt-BR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best_it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으로 대체</a:t>
                </a:r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pt-BR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eta : 0.01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min_child_weight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[1, 2, 3, 4, 5, 6, 7]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max_depth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: [3, 4, 5, 6, 7, 8, 9]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</a:t>
                </a:r>
                <a:r>
                  <a:rPr lang="en-US" altLang="ko-KR" sz="14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colsample_bytree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: [0.8, 0.9, 1.0]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subsample : [0.8, 0.9, 1.0]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729E569-0DBB-4CF5-874B-92771108529F}"/>
              </a:ext>
            </a:extLst>
          </p:cNvPr>
          <p:cNvSpPr txBox="1"/>
          <p:nvPr/>
        </p:nvSpPr>
        <p:spPr>
          <a:xfrm>
            <a:off x="11668634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F65A41-2152-4893-BB54-E6A011C7B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095064"/>
              </p:ext>
            </p:extLst>
          </p:nvPr>
        </p:nvGraphicFramePr>
        <p:xfrm>
          <a:off x="5248805" y="3030009"/>
          <a:ext cx="5717220" cy="2853594"/>
        </p:xfrm>
        <a:graphic>
          <a:graphicData uri="http://schemas.openxmlformats.org/drawingml/2006/table">
            <a:tbl>
              <a:tblPr/>
              <a:tblGrid>
                <a:gridCol w="506028">
                  <a:extLst>
                    <a:ext uri="{9D8B030D-6E8A-4147-A177-3AD203B41FA5}">
                      <a16:colId xmlns:a16="http://schemas.microsoft.com/office/drawing/2014/main" val="2205482687"/>
                    </a:ext>
                  </a:extLst>
                </a:gridCol>
                <a:gridCol w="1047565">
                  <a:extLst>
                    <a:ext uri="{9D8B030D-6E8A-4147-A177-3AD203B41FA5}">
                      <a16:colId xmlns:a16="http://schemas.microsoft.com/office/drawing/2014/main" val="3710458680"/>
                    </a:ext>
                  </a:extLst>
                </a:gridCol>
                <a:gridCol w="470517">
                  <a:extLst>
                    <a:ext uri="{9D8B030D-6E8A-4147-A177-3AD203B41FA5}">
                      <a16:colId xmlns:a16="http://schemas.microsoft.com/office/drawing/2014/main" val="206701882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3629117018"/>
                    </a:ext>
                  </a:extLst>
                </a:gridCol>
                <a:gridCol w="577049">
                  <a:extLst>
                    <a:ext uri="{9D8B030D-6E8A-4147-A177-3AD203B41FA5}">
                      <a16:colId xmlns:a16="http://schemas.microsoft.com/office/drawing/2014/main" val="4166338798"/>
                    </a:ext>
                  </a:extLst>
                </a:gridCol>
                <a:gridCol w="770589">
                  <a:extLst>
                    <a:ext uri="{9D8B030D-6E8A-4147-A177-3AD203B41FA5}">
                      <a16:colId xmlns:a16="http://schemas.microsoft.com/office/drawing/2014/main" val="133601488"/>
                    </a:ext>
                  </a:extLst>
                </a:gridCol>
                <a:gridCol w="888281">
                  <a:extLst>
                    <a:ext uri="{9D8B030D-6E8A-4147-A177-3AD203B41FA5}">
                      <a16:colId xmlns:a16="http://schemas.microsoft.com/office/drawing/2014/main" val="2039236526"/>
                    </a:ext>
                  </a:extLst>
                </a:gridCol>
                <a:gridCol w="631568">
                  <a:extLst>
                    <a:ext uri="{9D8B030D-6E8A-4147-A177-3AD203B41FA5}">
                      <a16:colId xmlns:a16="http://schemas.microsoft.com/office/drawing/2014/main" val="305228290"/>
                    </a:ext>
                  </a:extLst>
                </a:gridCol>
              </a:tblGrid>
              <a:tr h="569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num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spc="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n_estimators</a:t>
                      </a:r>
                      <a:endParaRPr lang="en-US" sz="1050" b="1" spc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spc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spc="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min_child_weight</a:t>
                      </a:r>
                      <a:endParaRPr lang="en-US" sz="1050" b="1" spc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spc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max_</a:t>
                      </a:r>
                    </a:p>
                    <a:p>
                      <a:pPr algn="ctr" fontAlgn="ctr"/>
                      <a:r>
                        <a:rPr lang="en-US" sz="1050" b="1" spc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depth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spc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</a:t>
                      </a:r>
                    </a:p>
                    <a:p>
                      <a:pPr algn="ctr" fontAlgn="ctr"/>
                      <a:r>
                        <a:rPr lang="en-US" sz="1050" b="1" spc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sample</a:t>
                      </a:r>
                    </a:p>
                    <a:p>
                      <a:pPr algn="ctr" fontAlgn="ctr"/>
                      <a:r>
                        <a:rPr lang="en-US" sz="1050" b="1" spc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en-US" sz="1050" b="1" spc="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bytree</a:t>
                      </a:r>
                      <a:endParaRPr lang="en-US" sz="1050" b="1" spc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spc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subsample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spc="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best_it</a:t>
                      </a:r>
                      <a:endParaRPr lang="en-US" sz="1050" b="1" spc="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937858"/>
                  </a:ext>
                </a:extLst>
              </a:tr>
              <a:tr h="3803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135"/>
                  </a:ext>
                </a:extLst>
              </a:tr>
              <a:tr h="3803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87214"/>
                  </a:ext>
                </a:extLst>
              </a:tr>
              <a:tr h="3803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17397"/>
                  </a:ext>
                </a:extLst>
              </a:tr>
              <a:tr h="3803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485225"/>
                  </a:ext>
                </a:extLst>
              </a:tr>
              <a:tr h="3803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178479"/>
                  </a:ext>
                </a:extLst>
              </a:tr>
              <a:tr h="3803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spc="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468283"/>
                  </a:ext>
                </a:extLst>
              </a:tr>
            </a:tbl>
          </a:graphicData>
        </a:graphic>
      </p:graphicFrame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7B23F764-579B-4327-9C6B-6EE136519266}"/>
              </a:ext>
            </a:extLst>
          </p:cNvPr>
          <p:cNvSpPr txBox="1">
            <a:spLocks/>
          </p:cNvSpPr>
          <p:nvPr/>
        </p:nvSpPr>
        <p:spPr>
          <a:xfrm>
            <a:off x="6495827" y="6068091"/>
            <a:ext cx="3494832" cy="78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dirty="0"/>
              <a:t>{</a:t>
            </a:r>
            <a:r>
              <a:rPr lang="ko-KR" altLang="en-US" sz="1600" dirty="0"/>
              <a:t>각 모델 별 선정된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파라미터</a:t>
            </a:r>
            <a:r>
              <a:rPr lang="en-US" altLang="ko-K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525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61A8A38-AE7B-4095-933A-3BB4E2299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r="3069"/>
          <a:stretch/>
        </p:blipFill>
        <p:spPr bwMode="auto">
          <a:xfrm>
            <a:off x="6755130" y="3689389"/>
            <a:ext cx="4182351" cy="270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Tuning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868F3A-FF81-4D99-B7A2-71C6BF046BC6}"/>
              </a:ext>
            </a:extLst>
          </p:cNvPr>
          <p:cNvSpPr txBox="1"/>
          <p:nvPr/>
        </p:nvSpPr>
        <p:spPr>
          <a:xfrm>
            <a:off x="838200" y="1468487"/>
            <a:ext cx="357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Weighted MSE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E61D08-CEA1-4047-982A-91B35245E508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4296CD-563F-4C4F-B3C4-17D0B1D1EE96}"/>
                  </a:ext>
                </a:extLst>
              </p:cNvPr>
              <p:cNvSpPr txBox="1"/>
              <p:nvPr/>
            </p:nvSpPr>
            <p:spPr>
              <a:xfrm>
                <a:off x="838200" y="1853028"/>
                <a:ext cx="1064895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-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기존의 목적 함수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(objective function)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으로 사용되던 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MSE(Mean Squared Error)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를 가중치를 두어 수정하는 방식이다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과소추정 문제 해결을 위해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Weighted MSE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는 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residual(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𝑟</m:t>
                    </m:r>
                  </m:oMath>
                </a14:m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 &gt; 0 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일 때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즉 실제보다 낮게 추정할 때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만큼의 가중치를 곱해준다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-</a:t>
                </a:r>
                <a:r>
                  <a:rPr lang="en-US" altLang="ko-KR" sz="16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XGBoost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모델에서는 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Weighted MSE(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𝑊</m:t>
                    </m:r>
                  </m:oMath>
                </a14:m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를 목적함수로 적용하기 위해 이 식의 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1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차미분함수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(gradient)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와 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차미분함수</a:t>
                </a:r>
                <a:endPara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(hessian)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의 값을 반환하는 함수를 선언해줘야 한다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 </a:t>
                </a:r>
              </a:p>
              <a:p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-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이때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적절한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값을 찾는 것도 중요하므로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각 모델별로 적절한 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를 찾기 위해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list 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값들로 그리드 </a:t>
                </a:r>
                <a:r>
                  <a:rPr lang="ko-KR" altLang="en-US" sz="16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서치를</a:t>
                </a:r>
                <a:r>
                  <a:rPr lang="ko-KR" altLang="en-US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이용해 튜닝해주었다</a:t>
                </a:r>
                <a:r>
                  <a:rPr lang="en-US" altLang="ko-KR" sz="16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4296CD-563F-4C4F-B3C4-17D0B1D1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53028"/>
                <a:ext cx="10648950" cy="1323439"/>
              </a:xfrm>
              <a:prstGeom prst="rect">
                <a:avLst/>
              </a:prstGeom>
              <a:blipFill>
                <a:blip r:embed="rId4"/>
                <a:stretch>
                  <a:fillRect l="-344" t="-1382" r="-745" b="-5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25972C4-7C1C-4B01-A6CA-AF975B7AA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769" y="3370297"/>
            <a:ext cx="1802130" cy="7833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1600" dirty="0"/>
              <a:t>{Weighted MSE}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17CBC0-0A67-44B7-8245-0ABEA6410374}"/>
              </a:ext>
            </a:extLst>
          </p:cNvPr>
          <p:cNvSpPr/>
          <p:nvPr/>
        </p:nvSpPr>
        <p:spPr>
          <a:xfrm>
            <a:off x="1435388" y="3658087"/>
            <a:ext cx="3090892" cy="2788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1D6A14-5028-4352-816C-62A0A4CF2D01}"/>
                  </a:ext>
                </a:extLst>
              </p:cNvPr>
              <p:cNvSpPr txBox="1"/>
              <p:nvPr/>
            </p:nvSpPr>
            <p:spPr>
              <a:xfrm>
                <a:off x="2237498" y="3879040"/>
                <a:ext cx="1212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1D6A14-5028-4352-816C-62A0A4CF2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98" y="3879040"/>
                <a:ext cx="1212063" cy="276999"/>
              </a:xfrm>
              <a:prstGeom prst="rect">
                <a:avLst/>
              </a:prstGeom>
              <a:blipFill>
                <a:blip r:embed="rId5"/>
                <a:stretch>
                  <a:fillRect l="-1005" t="-19565" r="-22613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1F2064-3351-4C56-BC81-537CFB4D3588}"/>
                  </a:ext>
                </a:extLst>
              </p:cNvPr>
              <p:cNvSpPr txBox="1"/>
              <p:nvPr/>
            </p:nvSpPr>
            <p:spPr>
              <a:xfrm>
                <a:off x="1870404" y="4374601"/>
                <a:ext cx="2439386" cy="549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ko-KR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,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 −2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,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𝑜𝑡h𝑒𝑟𝑠</m:t>
                              </m:r>
                            </m:e>
                          </m:eqAr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1F2064-3351-4C56-BC81-537CFB4D3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404" y="4374601"/>
                <a:ext cx="2439386" cy="5492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21E182-0A3E-4A17-9396-2AC2F1F5C1C8}"/>
                  </a:ext>
                </a:extLst>
              </p:cNvPr>
              <p:cNvSpPr txBox="1"/>
              <p:nvPr/>
            </p:nvSpPr>
            <p:spPr>
              <a:xfrm>
                <a:off x="1870404" y="5264149"/>
                <a:ext cx="2378793" cy="556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,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,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𝑜𝑡h𝑒𝑟𝑠</m:t>
                              </m:r>
                            </m:e>
                          </m:eqAr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21E182-0A3E-4A17-9396-2AC2F1F5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404" y="5264149"/>
                <a:ext cx="2378793" cy="5562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B78231-C372-490A-857F-D1CEE12C8C0F}"/>
              </a:ext>
            </a:extLst>
          </p:cNvPr>
          <p:cNvCxnSpPr>
            <a:cxnSpLocks/>
          </p:cNvCxnSpPr>
          <p:nvPr/>
        </p:nvCxnSpPr>
        <p:spPr>
          <a:xfrm>
            <a:off x="4778913" y="4858400"/>
            <a:ext cx="1612362" cy="0"/>
          </a:xfrm>
          <a:prstGeom prst="line">
            <a:avLst/>
          </a:prstGeom>
          <a:ln w="381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5521DD-3F5C-40A0-BEF8-FAF10055E92A}"/>
              </a:ext>
            </a:extLst>
          </p:cNvPr>
          <p:cNvSpPr txBox="1"/>
          <p:nvPr/>
        </p:nvSpPr>
        <p:spPr>
          <a:xfrm>
            <a:off x="8401049" y="6378639"/>
            <a:ext cx="1374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건물 번호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(1~60)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9F4AAE-48C2-421D-B572-2FE2CEB0727D}"/>
              </a:ext>
            </a:extLst>
          </p:cNvPr>
          <p:cNvSpPr txBox="1"/>
          <p:nvPr/>
        </p:nvSpPr>
        <p:spPr>
          <a:xfrm rot="16200000">
            <a:off x="6081426" y="4789940"/>
            <a:ext cx="1261884" cy="136919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ctr"/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SMAPE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427E6C-43F1-4F4C-8191-FFE4B5190D75}"/>
                  </a:ext>
                </a:extLst>
              </p:cNvPr>
              <p:cNvSpPr txBox="1"/>
              <p:nvPr/>
            </p:nvSpPr>
            <p:spPr>
              <a:xfrm>
                <a:off x="1388428" y="6129883"/>
                <a:ext cx="60979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dirty="0" smtClean="0">
                        <a:latin typeface="Cambria Math" panose="02040503050406030204" pitchFamily="18" charset="0"/>
                        <a:ea typeface="나눔스퀘어 Light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list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= [1, 3, 5, 7, 10, 25, 50, 75, 100]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427E6C-43F1-4F4C-8191-FFE4B5190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428" y="6129883"/>
                <a:ext cx="6097904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FC816CF3-8E61-42B6-BD32-15A62530B0A5}"/>
              </a:ext>
            </a:extLst>
          </p:cNvPr>
          <p:cNvSpPr txBox="1">
            <a:spLocks/>
          </p:cNvSpPr>
          <p:nvPr/>
        </p:nvSpPr>
        <p:spPr>
          <a:xfrm>
            <a:off x="6939013" y="3354105"/>
            <a:ext cx="3998468" cy="78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dirty="0"/>
              <a:t>{Weighted MSE </a:t>
            </a:r>
            <a:r>
              <a:rPr lang="ko-KR" altLang="en-US" sz="1600" dirty="0"/>
              <a:t>적용 후 각 건물의 </a:t>
            </a:r>
            <a:r>
              <a:rPr lang="en-US" altLang="ko-KR" sz="1600" dirty="0"/>
              <a:t>SMAPE}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67E62-EBE4-45CD-97AC-1B7E631273F7}"/>
              </a:ext>
            </a:extLst>
          </p:cNvPr>
          <p:cNvSpPr txBox="1"/>
          <p:nvPr/>
        </p:nvSpPr>
        <p:spPr>
          <a:xfrm>
            <a:off x="11668634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8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Tuning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868F3A-FF81-4D99-B7A2-71C6BF046BC6}"/>
              </a:ext>
            </a:extLst>
          </p:cNvPr>
          <p:cNvSpPr txBox="1"/>
          <p:nvPr/>
        </p:nvSpPr>
        <p:spPr>
          <a:xfrm>
            <a:off x="838200" y="1468487"/>
            <a:ext cx="357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Weighted MSE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E61D08-CEA1-4047-982A-91B35245E508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FC816CF3-8E61-42B6-BD32-15A62530B0A5}"/>
              </a:ext>
            </a:extLst>
          </p:cNvPr>
          <p:cNvSpPr txBox="1">
            <a:spLocks/>
          </p:cNvSpPr>
          <p:nvPr/>
        </p:nvSpPr>
        <p:spPr>
          <a:xfrm>
            <a:off x="3876286" y="6178477"/>
            <a:ext cx="4439427" cy="305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/>
              <a:t>{</a:t>
            </a:r>
            <a:r>
              <a:rPr lang="ko-KR" altLang="en-US" sz="1200" dirty="0"/>
              <a:t>건물 </a:t>
            </a:r>
            <a:r>
              <a:rPr lang="en-US" altLang="ko-KR" sz="1200" dirty="0"/>
              <a:t>48</a:t>
            </a:r>
            <a:r>
              <a:rPr lang="ko-KR" altLang="en-US" sz="1200" dirty="0"/>
              <a:t>의 </a:t>
            </a:r>
            <a:r>
              <a:rPr lang="en-US" altLang="ko-KR" sz="1200" dirty="0"/>
              <a:t>Weighted MSE </a:t>
            </a:r>
            <a:r>
              <a:rPr lang="ko-KR" altLang="en-US" sz="1200" dirty="0"/>
              <a:t>적용 전과 후의 그래프</a:t>
            </a:r>
            <a:r>
              <a:rPr lang="en-US" altLang="ko-KR" sz="1200" dirty="0"/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F67E62-EBE4-45CD-97AC-1B7E631273F7}"/>
              </a:ext>
            </a:extLst>
          </p:cNvPr>
          <p:cNvSpPr txBox="1"/>
          <p:nvPr/>
        </p:nvSpPr>
        <p:spPr>
          <a:xfrm>
            <a:off x="11668634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F1F16D6-DF83-4700-BA7E-1B6CB530F63F}"/>
              </a:ext>
            </a:extLst>
          </p:cNvPr>
          <p:cNvGrpSpPr/>
          <p:nvPr/>
        </p:nvGrpSpPr>
        <p:grpSpPr>
          <a:xfrm>
            <a:off x="1603211" y="1853592"/>
            <a:ext cx="8836189" cy="4200520"/>
            <a:chOff x="1603211" y="2323325"/>
            <a:chExt cx="8836189" cy="420052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9F1ABFF-D768-4551-96E5-3A76EDC63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3211" y="4423585"/>
              <a:ext cx="8070758" cy="2100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10850B9-EC0F-4A59-A904-C797CD934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013" y="5495115"/>
              <a:ext cx="726141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D50D11D-5380-468F-8161-C2FAF25C6E6B}"/>
                </a:ext>
              </a:extLst>
            </p:cNvPr>
            <p:cNvGrpSpPr/>
            <p:nvPr/>
          </p:nvGrpSpPr>
          <p:grpSpPr>
            <a:xfrm>
              <a:off x="1603211" y="2323325"/>
              <a:ext cx="8836189" cy="2191700"/>
              <a:chOff x="1603211" y="2323325"/>
              <a:chExt cx="8836189" cy="219170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8A9BDA9-2656-42BE-ABF8-4BA4C67721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211" y="2323325"/>
                <a:ext cx="8070758" cy="2100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6330174C-8235-4C2A-A024-85FF00C86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52918" y="3392488"/>
                <a:ext cx="726141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71EEB0-BB43-46DF-853B-DCE025E9C7F1}"/>
                  </a:ext>
                </a:extLst>
              </p:cNvPr>
              <p:cNvSpPr txBox="1"/>
              <p:nvPr/>
            </p:nvSpPr>
            <p:spPr>
              <a:xfrm>
                <a:off x="9570720" y="4053360"/>
                <a:ext cx="8686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&lt;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적용 전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&gt;</a:t>
                </a:r>
              </a:p>
              <a:p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FC4A65-5D76-4D28-A9E6-CB6145CDE2FB}"/>
                </a:ext>
              </a:extLst>
            </p:cNvPr>
            <p:cNvSpPr txBox="1"/>
            <p:nvPr/>
          </p:nvSpPr>
          <p:spPr>
            <a:xfrm>
              <a:off x="9570720" y="6062180"/>
              <a:ext cx="8686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적용 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</a:t>
              </a:r>
            </a:p>
            <a:p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20FCCF2-AA74-4AC0-8614-5DF0BF260A06}"/>
              </a:ext>
            </a:extLst>
          </p:cNvPr>
          <p:cNvSpPr txBox="1"/>
          <p:nvPr/>
        </p:nvSpPr>
        <p:spPr>
          <a:xfrm>
            <a:off x="9897930" y="1853592"/>
            <a:ext cx="211328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값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(train)</a:t>
            </a:r>
          </a:p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값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(valid)</a:t>
            </a:r>
            <a:endParaRPr lang="ko-KR" altLang="en-US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값</a:t>
            </a:r>
            <a:endParaRPr lang="en-US" altLang="ko-KR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5DFB077-185E-4DBD-9576-25A306356E81}"/>
              </a:ext>
            </a:extLst>
          </p:cNvPr>
          <p:cNvCxnSpPr>
            <a:cxnSpLocks/>
          </p:cNvCxnSpPr>
          <p:nvPr/>
        </p:nvCxnSpPr>
        <p:spPr>
          <a:xfrm>
            <a:off x="9725585" y="1974031"/>
            <a:ext cx="217170" cy="0"/>
          </a:xfrm>
          <a:prstGeom prst="line">
            <a:avLst/>
          </a:prstGeom>
          <a:ln w="25400" cap="rnd">
            <a:solidFill>
              <a:srgbClr val="2184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9E43B2D-AA25-4652-B4A2-6FE71E24BEB2}"/>
              </a:ext>
            </a:extLst>
          </p:cNvPr>
          <p:cNvCxnSpPr>
            <a:cxnSpLocks/>
          </p:cNvCxnSpPr>
          <p:nvPr/>
        </p:nvCxnSpPr>
        <p:spPr>
          <a:xfrm flipV="1">
            <a:off x="9725585" y="2303131"/>
            <a:ext cx="220980" cy="1906"/>
          </a:xfrm>
          <a:prstGeom prst="line">
            <a:avLst/>
          </a:prstGeom>
          <a:ln w="25400" cap="rnd">
            <a:solidFill>
              <a:srgbClr val="059E7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13E588F-6814-4EE4-996E-C306FB62B74F}"/>
              </a:ext>
            </a:extLst>
          </p:cNvPr>
          <p:cNvCxnSpPr>
            <a:cxnSpLocks/>
          </p:cNvCxnSpPr>
          <p:nvPr/>
        </p:nvCxnSpPr>
        <p:spPr>
          <a:xfrm>
            <a:off x="9729395" y="2142132"/>
            <a:ext cx="213360" cy="0"/>
          </a:xfrm>
          <a:prstGeom prst="line">
            <a:avLst/>
          </a:prstGeom>
          <a:ln w="25400" cap="rnd">
            <a:solidFill>
              <a:srgbClr val="E3A23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BC7F18E-1F41-45F5-92BD-EE5F1630BE2B}"/>
              </a:ext>
            </a:extLst>
          </p:cNvPr>
          <p:cNvSpPr txBox="1"/>
          <p:nvPr/>
        </p:nvSpPr>
        <p:spPr>
          <a:xfrm>
            <a:off x="9899401" y="3977828"/>
            <a:ext cx="211328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값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(train)</a:t>
            </a:r>
          </a:p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값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(valid)</a:t>
            </a:r>
            <a:endParaRPr lang="ko-KR" altLang="en-US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값</a:t>
            </a:r>
            <a:endParaRPr lang="en-US" altLang="ko-KR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48E77BC-2E7D-41E1-BE5A-8157C8B0EA5D}"/>
              </a:ext>
            </a:extLst>
          </p:cNvPr>
          <p:cNvCxnSpPr>
            <a:cxnSpLocks/>
          </p:cNvCxnSpPr>
          <p:nvPr/>
        </p:nvCxnSpPr>
        <p:spPr>
          <a:xfrm>
            <a:off x="9727056" y="4098267"/>
            <a:ext cx="217170" cy="0"/>
          </a:xfrm>
          <a:prstGeom prst="line">
            <a:avLst/>
          </a:prstGeom>
          <a:ln w="25400" cap="rnd">
            <a:solidFill>
              <a:srgbClr val="2184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AD13FB-909F-4929-8683-FE1EBC06464A}"/>
              </a:ext>
            </a:extLst>
          </p:cNvPr>
          <p:cNvCxnSpPr>
            <a:cxnSpLocks/>
          </p:cNvCxnSpPr>
          <p:nvPr/>
        </p:nvCxnSpPr>
        <p:spPr>
          <a:xfrm flipV="1">
            <a:off x="9727056" y="4427367"/>
            <a:ext cx="220980" cy="1906"/>
          </a:xfrm>
          <a:prstGeom prst="line">
            <a:avLst/>
          </a:prstGeom>
          <a:ln w="25400" cap="rnd">
            <a:solidFill>
              <a:srgbClr val="059E7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EC37EE8-F9AE-4009-B8F7-2432032A13A1}"/>
              </a:ext>
            </a:extLst>
          </p:cNvPr>
          <p:cNvCxnSpPr>
            <a:cxnSpLocks/>
          </p:cNvCxnSpPr>
          <p:nvPr/>
        </p:nvCxnSpPr>
        <p:spPr>
          <a:xfrm>
            <a:off x="9730866" y="4266368"/>
            <a:ext cx="213360" cy="0"/>
          </a:xfrm>
          <a:prstGeom prst="line">
            <a:avLst/>
          </a:prstGeom>
          <a:ln w="25400" cap="rnd">
            <a:solidFill>
              <a:srgbClr val="E3A23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35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Tuning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868F3A-FF81-4D99-B7A2-71C6BF046BC6}"/>
              </a:ext>
            </a:extLst>
          </p:cNvPr>
          <p:cNvSpPr txBox="1"/>
          <p:nvPr/>
        </p:nvSpPr>
        <p:spPr>
          <a:xfrm>
            <a:off x="838200" y="1468487"/>
            <a:ext cx="357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2-1) Weighted MSE Code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E61D08-CEA1-4047-982A-91B35245E508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내용 개체 틀 2">
                <a:extLst>
                  <a:ext uri="{FF2B5EF4-FFF2-40B4-BE49-F238E27FC236}">
                    <a16:creationId xmlns:a16="http://schemas.microsoft.com/office/drawing/2014/main" id="{FC816CF3-8E61-42B6-BD32-15A62530B0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6284" y="6252042"/>
                <a:ext cx="4439427" cy="3053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sz="1200" dirty="0"/>
                  <a:t>{weighted MSE </a:t>
                </a:r>
                <a:r>
                  <a:rPr lang="ko-KR" altLang="en-US" sz="1200" dirty="0"/>
                  <a:t>사용자함수 생성과 최적의 </a:t>
                </a:r>
                <a14:m>
                  <m:oMath xmlns:m="http://schemas.openxmlformats.org/officeDocument/2006/math">
                    <m:r>
                      <a:rPr lang="ko-KR" altLang="en-US" sz="12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sz="1200" dirty="0"/>
                  <a:t> </a:t>
                </a:r>
                <a:r>
                  <a:rPr lang="ko-KR" altLang="en-US" sz="1200" dirty="0"/>
                  <a:t>값을 찾는 코드</a:t>
                </a:r>
                <a:r>
                  <a:rPr lang="en-US" altLang="ko-KR" sz="1200" dirty="0"/>
                  <a:t>}</a:t>
                </a:r>
              </a:p>
            </p:txBody>
          </p:sp>
        </mc:Choice>
        <mc:Fallback xmlns="">
          <p:sp>
            <p:nvSpPr>
              <p:cNvPr id="33" name="내용 개체 틀 2">
                <a:extLst>
                  <a:ext uri="{FF2B5EF4-FFF2-40B4-BE49-F238E27FC236}">
                    <a16:creationId xmlns:a16="http://schemas.microsoft.com/office/drawing/2014/main" id="{FC816CF3-8E61-42B6-BD32-15A62530B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284" y="6252042"/>
                <a:ext cx="4439427" cy="305377"/>
              </a:xfrm>
              <a:prstGeom prst="rect">
                <a:avLst/>
              </a:prstGeom>
              <a:blipFill>
                <a:blip r:embed="rId3"/>
                <a:stretch>
                  <a:fillRect t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6F67E62-EBE4-45CD-97AC-1B7E631273F7}"/>
              </a:ext>
            </a:extLst>
          </p:cNvPr>
          <p:cNvSpPr txBox="1"/>
          <p:nvPr/>
        </p:nvSpPr>
        <p:spPr>
          <a:xfrm>
            <a:off x="11668634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78C5F-7800-44D8-B5DB-3C2D74670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988" y="583904"/>
            <a:ext cx="4899936" cy="11803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D8CC14-4D12-48A8-B9EC-8398032A40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13"/>
          <a:stretch/>
        </p:blipFill>
        <p:spPr>
          <a:xfrm>
            <a:off x="2115012" y="1899330"/>
            <a:ext cx="7961973" cy="4217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95DA94-44D6-4A42-814D-4267A9582037}"/>
              </a:ext>
            </a:extLst>
          </p:cNvPr>
          <p:cNvSpPr/>
          <p:nvPr/>
        </p:nvSpPr>
        <p:spPr>
          <a:xfrm>
            <a:off x="6532880" y="3049814"/>
            <a:ext cx="579120" cy="130266"/>
          </a:xfrm>
          <a:prstGeom prst="rect">
            <a:avLst/>
          </a:prstGeom>
          <a:solidFill>
            <a:srgbClr val="FFD347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D01D868-F796-4776-9E25-F1DA19F80549}"/>
              </a:ext>
            </a:extLst>
          </p:cNvPr>
          <p:cNvCxnSpPr>
            <a:cxnSpLocks/>
          </p:cNvCxnSpPr>
          <p:nvPr/>
        </p:nvCxnSpPr>
        <p:spPr>
          <a:xfrm>
            <a:off x="6822440" y="3180080"/>
            <a:ext cx="355600" cy="231045"/>
          </a:xfrm>
          <a:prstGeom prst="bentConnector3">
            <a:avLst>
              <a:gd name="adj1" fmla="val 0"/>
            </a:avLst>
          </a:prstGeom>
          <a:ln w="12700">
            <a:solidFill>
              <a:srgbClr val="E3A2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F256EC7-1BD6-4AEB-B339-65FC3982EA69}"/>
              </a:ext>
            </a:extLst>
          </p:cNvPr>
          <p:cNvCxnSpPr/>
          <p:nvPr/>
        </p:nvCxnSpPr>
        <p:spPr>
          <a:xfrm>
            <a:off x="6532880" y="3180080"/>
            <a:ext cx="579120" cy="0"/>
          </a:xfrm>
          <a:prstGeom prst="line">
            <a:avLst/>
          </a:prstGeom>
          <a:ln w="12700">
            <a:solidFill>
              <a:srgbClr val="E3A2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C1EB6E1-BEC1-49D4-A989-D51C1A7E2064}"/>
              </a:ext>
            </a:extLst>
          </p:cNvPr>
          <p:cNvSpPr txBox="1"/>
          <p:nvPr/>
        </p:nvSpPr>
        <p:spPr>
          <a:xfrm>
            <a:off x="7154250" y="3272626"/>
            <a:ext cx="42507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각 모델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건물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별 최적의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하이퍼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파라미터를 저장한 데이터 프레임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99F5736-9D7B-4872-8B03-B59876DE22CE}"/>
              </a:ext>
            </a:extLst>
          </p:cNvPr>
          <p:cNvCxnSpPr>
            <a:cxnSpLocks/>
          </p:cNvCxnSpPr>
          <p:nvPr/>
        </p:nvCxnSpPr>
        <p:spPr>
          <a:xfrm>
            <a:off x="4901085" y="4068462"/>
            <a:ext cx="473803" cy="0"/>
          </a:xfrm>
          <a:prstGeom prst="line">
            <a:avLst/>
          </a:prstGeom>
          <a:ln w="12700">
            <a:solidFill>
              <a:srgbClr val="E3A2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238335-3BE8-4ACF-8654-0A56B39BD17A}"/>
                  </a:ext>
                </a:extLst>
              </p:cNvPr>
              <p:cNvSpPr txBox="1"/>
              <p:nvPr/>
            </p:nvSpPr>
            <p:spPr>
              <a:xfrm>
                <a:off x="5374888" y="3922987"/>
                <a:ext cx="42507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2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list</a:t>
                </a:r>
                <a:endPara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238335-3BE8-4ACF-8654-0A56B39BD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888" y="3922987"/>
                <a:ext cx="4250781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DF5C947-1BAC-4A56-B890-A14DC194E2BA}"/>
              </a:ext>
            </a:extLst>
          </p:cNvPr>
          <p:cNvCxnSpPr>
            <a:cxnSpLocks/>
          </p:cNvCxnSpPr>
          <p:nvPr/>
        </p:nvCxnSpPr>
        <p:spPr>
          <a:xfrm>
            <a:off x="9442605" y="1128455"/>
            <a:ext cx="473803" cy="0"/>
          </a:xfrm>
          <a:prstGeom prst="line">
            <a:avLst/>
          </a:prstGeom>
          <a:ln w="12700">
            <a:solidFill>
              <a:srgbClr val="E3A2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077EEEB-B5CF-4B94-865D-88FD988A3532}"/>
              </a:ext>
            </a:extLst>
          </p:cNvPr>
          <p:cNvSpPr txBox="1"/>
          <p:nvPr/>
        </p:nvSpPr>
        <p:spPr>
          <a:xfrm>
            <a:off x="9947106" y="989955"/>
            <a:ext cx="42507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gradient function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97E848D-2CF1-49A8-80D9-B5F54AC4A450}"/>
              </a:ext>
            </a:extLst>
          </p:cNvPr>
          <p:cNvCxnSpPr>
            <a:cxnSpLocks/>
          </p:cNvCxnSpPr>
          <p:nvPr/>
        </p:nvCxnSpPr>
        <p:spPr>
          <a:xfrm>
            <a:off x="8223405" y="1331695"/>
            <a:ext cx="473803" cy="0"/>
          </a:xfrm>
          <a:prstGeom prst="line">
            <a:avLst/>
          </a:prstGeom>
          <a:ln w="12700">
            <a:solidFill>
              <a:srgbClr val="E3A23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A11D6F3-3474-4CF8-A0BA-354B2177873E}"/>
              </a:ext>
            </a:extLst>
          </p:cNvPr>
          <p:cNvSpPr txBox="1"/>
          <p:nvPr/>
        </p:nvSpPr>
        <p:spPr>
          <a:xfrm>
            <a:off x="8727906" y="1193195"/>
            <a:ext cx="42507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hessian function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40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Tuning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E61D08-CEA1-4047-982A-91B35245E508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6C7550-203E-40D8-B8C5-1A9D3253CAAF}"/>
              </a:ext>
            </a:extLst>
          </p:cNvPr>
          <p:cNvSpPr txBox="1"/>
          <p:nvPr/>
        </p:nvSpPr>
        <p:spPr>
          <a:xfrm>
            <a:off x="838200" y="1468487"/>
            <a:ext cx="407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Seed Ensemble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DED6A-BC11-4DDE-9433-09D5D9377AAD}"/>
              </a:ext>
            </a:extLst>
          </p:cNvPr>
          <p:cNvSpPr txBox="1"/>
          <p:nvPr/>
        </p:nvSpPr>
        <p:spPr>
          <a:xfrm>
            <a:off x="838200" y="1853028"/>
            <a:ext cx="10648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랜덤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시드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넘버마다 예측 값이 조금씩 바뀌기 때문에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시드의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영향을 제거해주기 위해 각 건물마다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시드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앙상블을 사용했다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19B87C1-9597-42AB-A566-78AA64B81E57}"/>
              </a:ext>
            </a:extLst>
          </p:cNvPr>
          <p:cNvGrpSpPr/>
          <p:nvPr/>
        </p:nvGrpSpPr>
        <p:grpSpPr>
          <a:xfrm>
            <a:off x="3397879" y="2734893"/>
            <a:ext cx="3762931" cy="3226478"/>
            <a:chOff x="2333069" y="2718330"/>
            <a:chExt cx="3762931" cy="3226478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36B7D20-7087-4932-A3A9-C75DD99A6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069" y="2718330"/>
              <a:ext cx="2318941" cy="1"/>
            </a:xfrm>
            <a:prstGeom prst="line">
              <a:avLst/>
            </a:prstGeom>
            <a:ln w="38100" cap="rnd">
              <a:solidFill>
                <a:schemeClr val="bg2">
                  <a:lumMod val="9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ACCA90C6-E22E-46D0-B757-AFBE78E1B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429" y="3299199"/>
              <a:ext cx="1684581" cy="3137"/>
            </a:xfrm>
            <a:prstGeom prst="line">
              <a:avLst/>
            </a:prstGeom>
            <a:ln w="38100" cap="rnd">
              <a:solidFill>
                <a:schemeClr val="bg2">
                  <a:lumMod val="9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C6520F9-0619-4287-AFF6-60789477D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069" y="3918222"/>
              <a:ext cx="2318941" cy="14121"/>
            </a:xfrm>
            <a:prstGeom prst="line">
              <a:avLst/>
            </a:prstGeom>
            <a:ln w="38100" cap="rnd">
              <a:solidFill>
                <a:schemeClr val="bg2">
                  <a:lumMod val="9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9FF2DE1-DCC7-462B-BCC8-F07229F3B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429" y="4644943"/>
              <a:ext cx="1684581" cy="1"/>
            </a:xfrm>
            <a:prstGeom prst="line">
              <a:avLst/>
            </a:prstGeom>
            <a:ln w="38100" cap="rnd">
              <a:solidFill>
                <a:schemeClr val="bg2">
                  <a:lumMod val="9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508BB0D-F594-49CA-BAA3-0E15C84D58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069" y="5273350"/>
              <a:ext cx="2318941" cy="1"/>
            </a:xfrm>
            <a:prstGeom prst="line">
              <a:avLst/>
            </a:prstGeom>
            <a:ln w="38100" cap="rnd">
              <a:solidFill>
                <a:schemeClr val="bg2">
                  <a:lumMod val="9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996163F-34E8-4A66-9FB8-9FBEEE881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7429" y="5944807"/>
              <a:ext cx="1684581" cy="1"/>
            </a:xfrm>
            <a:prstGeom prst="line">
              <a:avLst/>
            </a:prstGeom>
            <a:ln w="38100" cap="rnd">
              <a:solidFill>
                <a:schemeClr val="bg2">
                  <a:lumMod val="9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DA17DCC-9478-4204-8C74-F24F49D83104}"/>
                </a:ext>
              </a:extLst>
            </p:cNvPr>
            <p:cNvCxnSpPr/>
            <p:nvPr/>
          </p:nvCxnSpPr>
          <p:spPr>
            <a:xfrm>
              <a:off x="4652010" y="2718330"/>
              <a:ext cx="0" cy="3226477"/>
            </a:xfrm>
            <a:prstGeom prst="line">
              <a:avLst/>
            </a:prstGeom>
            <a:ln w="38100" cap="rnd">
              <a:solidFill>
                <a:schemeClr val="bg2">
                  <a:lumMod val="9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7FE943E-2860-48EE-ACD0-28610A072779}"/>
                </a:ext>
              </a:extLst>
            </p:cNvPr>
            <p:cNvCxnSpPr/>
            <p:nvPr/>
          </p:nvCxnSpPr>
          <p:spPr>
            <a:xfrm>
              <a:off x="4652010" y="4331568"/>
              <a:ext cx="1443990" cy="0"/>
            </a:xfrm>
            <a:prstGeom prst="straightConnector1">
              <a:avLst/>
            </a:prstGeom>
            <a:ln w="38100" cap="rnd">
              <a:solidFill>
                <a:schemeClr val="bg2">
                  <a:lumMod val="90000"/>
                </a:schemeClr>
              </a:solidFill>
              <a:prstDash val="dash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789D811-2E25-4FE6-91E7-7BEACEF7ABDD}"/>
              </a:ext>
            </a:extLst>
          </p:cNvPr>
          <p:cNvGrpSpPr/>
          <p:nvPr/>
        </p:nvGrpSpPr>
        <p:grpSpPr>
          <a:xfrm>
            <a:off x="7317702" y="3128535"/>
            <a:ext cx="2586514" cy="2393579"/>
            <a:chOff x="1005943" y="2738829"/>
            <a:chExt cx="1115937" cy="103269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B7762A3-65E4-4801-B4AD-61A835F88782}"/>
                </a:ext>
              </a:extLst>
            </p:cNvPr>
            <p:cNvSpPr/>
            <p:nvPr/>
          </p:nvSpPr>
          <p:spPr>
            <a:xfrm>
              <a:off x="1047564" y="2738829"/>
              <a:ext cx="1032696" cy="1032696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281366-2193-454E-85DF-28BB6CB4D573}"/>
                </a:ext>
              </a:extLst>
            </p:cNvPr>
            <p:cNvSpPr txBox="1"/>
            <p:nvPr/>
          </p:nvSpPr>
          <p:spPr>
            <a:xfrm>
              <a:off x="1005943" y="3040872"/>
              <a:ext cx="1115937" cy="43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seed </a:t>
              </a:r>
            </a:p>
            <a:p>
              <a:pPr algn="ctr"/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ensemble</a:t>
              </a:r>
            </a:p>
            <a:p>
              <a:pPr algn="ctr"/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 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920DB25-B2C0-416D-BAA9-E768434E8363}"/>
              </a:ext>
            </a:extLst>
          </p:cNvPr>
          <p:cNvGrpSpPr/>
          <p:nvPr/>
        </p:nvGrpSpPr>
        <p:grpSpPr>
          <a:xfrm>
            <a:off x="2417293" y="2353922"/>
            <a:ext cx="810778" cy="750300"/>
            <a:chOff x="1005943" y="2738829"/>
            <a:chExt cx="1115937" cy="1032696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AF97B5F-D6BD-4F4E-9D0F-B4155A10A723}"/>
                </a:ext>
              </a:extLst>
            </p:cNvPr>
            <p:cNvSpPr/>
            <p:nvPr/>
          </p:nvSpPr>
          <p:spPr>
            <a:xfrm>
              <a:off x="1047564" y="2738829"/>
              <a:ext cx="1032696" cy="1032696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1D223F-E220-48AA-AC7F-28BD602F44A6}"/>
                </a:ext>
              </a:extLst>
            </p:cNvPr>
            <p:cNvSpPr txBox="1"/>
            <p:nvPr/>
          </p:nvSpPr>
          <p:spPr>
            <a:xfrm>
              <a:off x="1005943" y="2966659"/>
              <a:ext cx="1115937" cy="635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seed=0</a:t>
              </a:r>
            </a:p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8DBCB69-E330-4C9F-B585-2B2E85BAE109}"/>
              </a:ext>
            </a:extLst>
          </p:cNvPr>
          <p:cNvGrpSpPr/>
          <p:nvPr/>
        </p:nvGrpSpPr>
        <p:grpSpPr>
          <a:xfrm>
            <a:off x="3051653" y="2941472"/>
            <a:ext cx="810778" cy="750300"/>
            <a:chOff x="2232763" y="2738829"/>
            <a:chExt cx="1115937" cy="1032696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498910B-9F4F-46BF-89C2-AEB5BD62C56B}"/>
                </a:ext>
              </a:extLst>
            </p:cNvPr>
            <p:cNvSpPr/>
            <p:nvPr/>
          </p:nvSpPr>
          <p:spPr>
            <a:xfrm>
              <a:off x="2274384" y="2738829"/>
              <a:ext cx="1032696" cy="103269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BDA5C2B-0AD9-4859-B14E-6E9F6BC7080C}"/>
                </a:ext>
              </a:extLst>
            </p:cNvPr>
            <p:cNvSpPr txBox="1"/>
            <p:nvPr/>
          </p:nvSpPr>
          <p:spPr>
            <a:xfrm>
              <a:off x="2232763" y="2961780"/>
              <a:ext cx="1115937" cy="635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seed=1</a:t>
              </a:r>
            </a:p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B93B129-5EE8-4EA4-AFDD-B592EA6F7B7B}"/>
              </a:ext>
            </a:extLst>
          </p:cNvPr>
          <p:cNvGrpSpPr/>
          <p:nvPr/>
        </p:nvGrpSpPr>
        <p:grpSpPr>
          <a:xfrm>
            <a:off x="2417293" y="3575025"/>
            <a:ext cx="810778" cy="750300"/>
            <a:chOff x="3459583" y="2738829"/>
            <a:chExt cx="1115937" cy="1032696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735E0B5-2714-437B-A413-C6DFD26E256B}"/>
                </a:ext>
              </a:extLst>
            </p:cNvPr>
            <p:cNvSpPr/>
            <p:nvPr/>
          </p:nvSpPr>
          <p:spPr>
            <a:xfrm>
              <a:off x="3501204" y="2738829"/>
              <a:ext cx="1032696" cy="1032696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C213030-EA58-4ED2-8C17-F45D0ABABF98}"/>
                </a:ext>
              </a:extLst>
            </p:cNvPr>
            <p:cNvSpPr txBox="1"/>
            <p:nvPr/>
          </p:nvSpPr>
          <p:spPr>
            <a:xfrm>
              <a:off x="3459583" y="2956899"/>
              <a:ext cx="1115937" cy="635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seed=2</a:t>
              </a:r>
            </a:p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07A2989-7D7A-4024-A818-BBAC88BFC215}"/>
              </a:ext>
            </a:extLst>
          </p:cNvPr>
          <p:cNvGrpSpPr/>
          <p:nvPr/>
        </p:nvGrpSpPr>
        <p:grpSpPr>
          <a:xfrm>
            <a:off x="3051653" y="5575351"/>
            <a:ext cx="810778" cy="750300"/>
            <a:chOff x="3459582" y="3916119"/>
            <a:chExt cx="1115937" cy="1032696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AD64E464-D31C-4466-B434-268F441841EA}"/>
                </a:ext>
              </a:extLst>
            </p:cNvPr>
            <p:cNvSpPr/>
            <p:nvPr/>
          </p:nvSpPr>
          <p:spPr>
            <a:xfrm>
              <a:off x="3501204" y="3916119"/>
              <a:ext cx="1032696" cy="103269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60F205-9333-4969-B8A6-B3E839EB0EE9}"/>
                </a:ext>
              </a:extLst>
            </p:cNvPr>
            <p:cNvSpPr txBox="1"/>
            <p:nvPr/>
          </p:nvSpPr>
          <p:spPr>
            <a:xfrm>
              <a:off x="3459582" y="4150897"/>
              <a:ext cx="1115937" cy="635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seed=5</a:t>
              </a:r>
            </a:p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4FC0075-1489-4255-B947-45239DD2C012}"/>
              </a:ext>
            </a:extLst>
          </p:cNvPr>
          <p:cNvGrpSpPr/>
          <p:nvPr/>
        </p:nvGrpSpPr>
        <p:grpSpPr>
          <a:xfrm>
            <a:off x="2417293" y="4898747"/>
            <a:ext cx="810778" cy="750300"/>
            <a:chOff x="2232762" y="3916119"/>
            <a:chExt cx="1115937" cy="1032696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9534E309-BB97-4EA5-9362-360B232C814F}"/>
                </a:ext>
              </a:extLst>
            </p:cNvPr>
            <p:cNvSpPr/>
            <p:nvPr/>
          </p:nvSpPr>
          <p:spPr>
            <a:xfrm>
              <a:off x="2274384" y="3916119"/>
              <a:ext cx="1032696" cy="1032696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149F822-C444-41F7-A19F-759007FDF5E0}"/>
                </a:ext>
              </a:extLst>
            </p:cNvPr>
            <p:cNvSpPr txBox="1"/>
            <p:nvPr/>
          </p:nvSpPr>
          <p:spPr>
            <a:xfrm>
              <a:off x="2232762" y="4157982"/>
              <a:ext cx="1115937" cy="635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seed=4</a:t>
              </a:r>
            </a:p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C86EB0C-F738-4DEB-9837-B0CD179C5B5C}"/>
              </a:ext>
            </a:extLst>
          </p:cNvPr>
          <p:cNvGrpSpPr/>
          <p:nvPr/>
        </p:nvGrpSpPr>
        <p:grpSpPr>
          <a:xfrm>
            <a:off x="3051653" y="4265194"/>
            <a:ext cx="810778" cy="750300"/>
            <a:chOff x="1005942" y="3916119"/>
            <a:chExt cx="1115937" cy="1032696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D2D9FF43-3FE6-4458-AEBA-8CA92EDBA9FD}"/>
                </a:ext>
              </a:extLst>
            </p:cNvPr>
            <p:cNvSpPr/>
            <p:nvPr/>
          </p:nvSpPr>
          <p:spPr>
            <a:xfrm>
              <a:off x="1047564" y="3916119"/>
              <a:ext cx="1032696" cy="103269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1727B0A-A440-4D55-898D-2CC736B31A8B}"/>
                </a:ext>
              </a:extLst>
            </p:cNvPr>
            <p:cNvSpPr txBox="1"/>
            <p:nvPr/>
          </p:nvSpPr>
          <p:spPr>
            <a:xfrm>
              <a:off x="1005942" y="4165064"/>
              <a:ext cx="1115937" cy="635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seed=3</a:t>
              </a:r>
            </a:p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BE3080F-AEDB-48CC-A3DB-4C87352C950E}"/>
              </a:ext>
            </a:extLst>
          </p:cNvPr>
          <p:cNvSpPr txBox="1"/>
          <p:nvPr/>
        </p:nvSpPr>
        <p:spPr>
          <a:xfrm>
            <a:off x="5143611" y="4074204"/>
            <a:ext cx="259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예측값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B5B047-B41A-4D70-AABC-A383E4083A4D}"/>
              </a:ext>
            </a:extLst>
          </p:cNvPr>
          <p:cNvSpPr txBox="1"/>
          <p:nvPr/>
        </p:nvSpPr>
        <p:spPr>
          <a:xfrm>
            <a:off x="11668634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7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E12DA-066A-4835-8652-CAEE64F7216D}"/>
              </a:ext>
            </a:extLst>
          </p:cNvPr>
          <p:cNvSpPr txBox="1"/>
          <p:nvPr/>
        </p:nvSpPr>
        <p:spPr>
          <a:xfrm>
            <a:off x="838200" y="1898134"/>
            <a:ext cx="10710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앞서 말했듯 전력 소비량의 경우 실제 값보다 작게 예측하는 것 보다 실제 값보다 크게 예측하는 것이 효율적이다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그러나 모델 튜닝 이후에도 실제 값보다 낮게 예측하는 경우가 있었다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따라서 실제보다 작게 예측하는 경우를 해결하기 위해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값이 직전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 각 건물의 시간대별 요일 별 전력소비량 최솟값보다 작은 경우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최솟값으로 대체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해주었다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0562E6F-90E5-453B-8CE6-6C452F617151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5E0028-38BC-422E-A71D-1E75F5333EFC}"/>
              </a:ext>
            </a:extLst>
          </p:cNvPr>
          <p:cNvSpPr txBox="1"/>
          <p:nvPr/>
        </p:nvSpPr>
        <p:spPr>
          <a:xfrm>
            <a:off x="838200" y="1468487"/>
            <a:ext cx="357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min_clip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}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FDDF8-6F52-4E0A-AF2A-A28DEF7EA10B}"/>
              </a:ext>
            </a:extLst>
          </p:cNvPr>
          <p:cNvSpPr txBox="1"/>
          <p:nvPr/>
        </p:nvSpPr>
        <p:spPr>
          <a:xfrm>
            <a:off x="11668634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594046-61F3-4EF1-AC48-33653D834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3056981"/>
            <a:ext cx="10710334" cy="28180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4F778E-B592-41BD-9353-6BB1D1AB47C8}"/>
              </a:ext>
            </a:extLst>
          </p:cNvPr>
          <p:cNvSpPr txBox="1"/>
          <p:nvPr/>
        </p:nvSpPr>
        <p:spPr>
          <a:xfrm>
            <a:off x="4307840" y="5875020"/>
            <a:ext cx="35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후처리 전후 예측 값 비교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526C90-2C1B-4C70-8B0C-521A408F664D}"/>
              </a:ext>
            </a:extLst>
          </p:cNvPr>
          <p:cNvSpPr txBox="1"/>
          <p:nvPr/>
        </p:nvSpPr>
        <p:spPr>
          <a:xfrm>
            <a:off x="8879840" y="3140459"/>
            <a:ext cx="211328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값</a:t>
            </a:r>
            <a:endParaRPr lang="en-US" altLang="ko-KR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값</a:t>
            </a:r>
            <a:endParaRPr lang="en-US" altLang="ko-KR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후처리 후 예측 값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E77DA6A-23B8-4DC6-9AC9-A65FF7F443D2}"/>
              </a:ext>
            </a:extLst>
          </p:cNvPr>
          <p:cNvCxnSpPr>
            <a:cxnSpLocks/>
          </p:cNvCxnSpPr>
          <p:nvPr/>
        </p:nvCxnSpPr>
        <p:spPr>
          <a:xfrm>
            <a:off x="10953750" y="3263265"/>
            <a:ext cx="217170" cy="0"/>
          </a:xfrm>
          <a:prstGeom prst="line">
            <a:avLst/>
          </a:prstGeom>
          <a:ln w="25400" cap="rnd">
            <a:solidFill>
              <a:srgbClr val="2184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618BD-4F0E-470D-A232-9FC910AA7A09}"/>
              </a:ext>
            </a:extLst>
          </p:cNvPr>
          <p:cNvCxnSpPr>
            <a:cxnSpLocks/>
          </p:cNvCxnSpPr>
          <p:nvPr/>
        </p:nvCxnSpPr>
        <p:spPr>
          <a:xfrm flipV="1">
            <a:off x="10949940" y="3427094"/>
            <a:ext cx="220980" cy="1906"/>
          </a:xfrm>
          <a:prstGeom prst="line">
            <a:avLst/>
          </a:prstGeom>
          <a:ln w="25400" cap="rnd">
            <a:solidFill>
              <a:srgbClr val="059E7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0944F3B-4BC5-45B4-B784-C8BD2794E086}"/>
              </a:ext>
            </a:extLst>
          </p:cNvPr>
          <p:cNvCxnSpPr>
            <a:cxnSpLocks/>
          </p:cNvCxnSpPr>
          <p:nvPr/>
        </p:nvCxnSpPr>
        <p:spPr>
          <a:xfrm>
            <a:off x="10957560" y="3583305"/>
            <a:ext cx="213360" cy="0"/>
          </a:xfrm>
          <a:prstGeom prst="line">
            <a:avLst/>
          </a:prstGeom>
          <a:ln w="25400" cap="rnd">
            <a:solidFill>
              <a:srgbClr val="E3A23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E6E0FA8-A475-460A-9D34-0D9DCB2E7321}"/>
              </a:ext>
            </a:extLst>
          </p:cNvPr>
          <p:cNvSpPr txBox="1"/>
          <p:nvPr/>
        </p:nvSpPr>
        <p:spPr>
          <a:xfrm>
            <a:off x="982980" y="6230001"/>
            <a:ext cx="1022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Public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경우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0.01-0.02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정도의 성능 향상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Private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경우 약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0.08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성능 향상 효과가 있었다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73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D5E2BA-9C1B-4C11-AE22-87876105E439}"/>
              </a:ext>
            </a:extLst>
          </p:cNvPr>
          <p:cNvSpPr/>
          <p:nvPr/>
        </p:nvSpPr>
        <p:spPr>
          <a:xfrm>
            <a:off x="3573382" y="2981320"/>
            <a:ext cx="5045235" cy="1455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1395C9-CE42-4123-9276-18086FE32C21}"/>
              </a:ext>
            </a:extLst>
          </p:cNvPr>
          <p:cNvSpPr/>
          <p:nvPr/>
        </p:nvSpPr>
        <p:spPr>
          <a:xfrm>
            <a:off x="4122420" y="2857333"/>
            <a:ext cx="3967480" cy="412762"/>
          </a:xfrm>
          <a:prstGeom prst="rect">
            <a:avLst/>
          </a:prstGeom>
          <a:solidFill>
            <a:srgbClr val="FFD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CA8533-B3F2-479D-BACF-7D334B11357C}"/>
              </a:ext>
            </a:extLst>
          </p:cNvPr>
          <p:cNvSpPr/>
          <p:nvPr/>
        </p:nvSpPr>
        <p:spPr>
          <a:xfrm>
            <a:off x="548640" y="560070"/>
            <a:ext cx="3573780" cy="925828"/>
          </a:xfrm>
          <a:prstGeom prst="rect">
            <a:avLst/>
          </a:prstGeom>
          <a:solidFill>
            <a:srgbClr val="FFD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AC80D4-7B68-49E6-B87E-2FD481D821C8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5FC9D-9676-4588-9644-D0B4EF383A62}"/>
              </a:ext>
            </a:extLst>
          </p:cNvPr>
          <p:cNvSpPr txBox="1"/>
          <p:nvPr/>
        </p:nvSpPr>
        <p:spPr>
          <a:xfrm>
            <a:off x="3941201" y="2877499"/>
            <a:ext cx="4309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모델 성능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(SMAPE)</a:t>
            </a: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평가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(public) : 5.6919289383</a:t>
            </a: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평가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(private)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5.0293042004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04FFD8-EF13-4F15-B60F-B3080E8D5F3A}"/>
              </a:ext>
            </a:extLst>
          </p:cNvPr>
          <p:cNvSpPr txBox="1"/>
          <p:nvPr/>
        </p:nvSpPr>
        <p:spPr>
          <a:xfrm>
            <a:off x="11668634" y="6483854"/>
            <a:ext cx="523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6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CA8533-B3F2-479D-BACF-7D334B11357C}"/>
              </a:ext>
            </a:extLst>
          </p:cNvPr>
          <p:cNvSpPr/>
          <p:nvPr/>
        </p:nvSpPr>
        <p:spPr>
          <a:xfrm>
            <a:off x="548640" y="560070"/>
            <a:ext cx="2997200" cy="925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2956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Appendix</a:t>
            </a:r>
            <a:endParaRPr lang="ko-KR" altLang="en-US" sz="4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AC80D4-7B68-49E6-B87E-2FD481D821C8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7EF6C7-2694-4723-A8A8-8B244DA6D04D}"/>
              </a:ext>
            </a:extLst>
          </p:cNvPr>
          <p:cNvSpPr txBox="1"/>
          <p:nvPr/>
        </p:nvSpPr>
        <p:spPr>
          <a:xfrm>
            <a:off x="0" y="3710483"/>
            <a:ext cx="12192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version: </a:t>
            </a: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3.7.3 (default, Mar 27 2019, 17:13:21) </a:t>
            </a: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[MSC v.1915 64 bit (AMD64)]</a:t>
            </a: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verison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1.2.4</a:t>
            </a:r>
          </a:p>
          <a:p>
            <a:pPr algn="ctr"/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numpy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verison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1.20.2</a:t>
            </a: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verison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3.3.4</a:t>
            </a:r>
          </a:p>
          <a:p>
            <a:pPr algn="ctr"/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tqdm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verison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4.59.0</a:t>
            </a:r>
          </a:p>
          <a:p>
            <a:pPr algn="ctr"/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sktime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verison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0.6.1</a:t>
            </a:r>
          </a:p>
          <a:p>
            <a:pPr algn="ctr"/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verison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1.4.2</a:t>
            </a: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seaborn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verison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0.11.1</a:t>
            </a: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scikit-learn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verison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0.24.2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63E0DD-E913-43AA-93E4-0E09CAC8F2BE}"/>
              </a:ext>
            </a:extLst>
          </p:cNvPr>
          <p:cNvSpPr txBox="1"/>
          <p:nvPr/>
        </p:nvSpPr>
        <p:spPr>
          <a:xfrm>
            <a:off x="3048000" y="131533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(OS):</a:t>
            </a: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Windows 10 Education, 64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운영 체제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x64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프로세서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E5380B-BFB8-48DE-8C37-60B069673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70" y="1924734"/>
            <a:ext cx="4607860" cy="17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1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85608-B302-4FEC-A795-73A78055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6AA0A-B3BF-4A78-A140-50DD17B7DDC0}"/>
              </a:ext>
            </a:extLst>
          </p:cNvPr>
          <p:cNvSpPr txBox="1"/>
          <p:nvPr/>
        </p:nvSpPr>
        <p:spPr>
          <a:xfrm>
            <a:off x="838200" y="169068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</a:t>
            </a: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데이터에 대한 시각적 탐색을 통해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모델에 대한 기초적인 틀을 설계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A0AA9-4B9A-4201-93E8-65B439F78394}"/>
              </a:ext>
            </a:extLst>
          </p:cNvPr>
          <p:cNvSpPr txBox="1"/>
          <p:nvPr/>
        </p:nvSpPr>
        <p:spPr>
          <a:xfrm>
            <a:off x="838200" y="319811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Feature Engineering</a:t>
            </a: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예측 모델의 성능을 높이기 위해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다양한 관점에서 변수 생성 및 수정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02DDD-DCE1-458C-B4AB-23899F263B1C}"/>
              </a:ext>
            </a:extLst>
          </p:cNvPr>
          <p:cNvSpPr txBox="1"/>
          <p:nvPr/>
        </p:nvSpPr>
        <p:spPr>
          <a:xfrm>
            <a:off x="838200" y="469941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Model Introduction</a:t>
            </a: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예측에 사용된 모델의 기본적인 알고리즘 소개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3C935D-3F73-4A1E-A2EF-110F90E5ACC1}"/>
              </a:ext>
            </a:extLst>
          </p:cNvPr>
          <p:cNvSpPr txBox="1"/>
          <p:nvPr/>
        </p:nvSpPr>
        <p:spPr>
          <a:xfrm>
            <a:off x="6934200" y="171513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Model Tuning</a:t>
            </a: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예측 성능을 높이기 위해 선택한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모델 튜닝 방법을 소개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BF6079-E874-4DB6-9685-45C6230F57B4}"/>
              </a:ext>
            </a:extLst>
          </p:cNvPr>
          <p:cNvSpPr txBox="1"/>
          <p:nvPr/>
        </p:nvSpPr>
        <p:spPr>
          <a:xfrm>
            <a:off x="6934200" y="322256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Post Processing</a:t>
            </a: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모델 적합 후 예측 성능을 높이기 위해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후처리 적용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2C8826-545D-4D4A-BC0B-28212914EE4C}"/>
              </a:ext>
            </a:extLst>
          </p:cNvPr>
          <p:cNvSpPr txBox="1"/>
          <p:nvPr/>
        </p:nvSpPr>
        <p:spPr>
          <a:xfrm>
            <a:off x="6934200" y="47238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Conclusion &amp; appendix</a:t>
            </a: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전체 모델링 과정을 끝낸 후 평가와 부록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9CFFF2E-036D-4B5B-B146-2D0CD943B733}"/>
              </a:ext>
            </a:extLst>
          </p:cNvPr>
          <p:cNvCxnSpPr/>
          <p:nvPr/>
        </p:nvCxnSpPr>
        <p:spPr>
          <a:xfrm>
            <a:off x="966470" y="2042160"/>
            <a:ext cx="0" cy="1155952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607FF35-486F-43BD-9A86-D1152051AEC5}"/>
              </a:ext>
            </a:extLst>
          </p:cNvPr>
          <p:cNvCxnSpPr/>
          <p:nvPr/>
        </p:nvCxnSpPr>
        <p:spPr>
          <a:xfrm>
            <a:off x="965200" y="3543466"/>
            <a:ext cx="0" cy="1155952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  <a:round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2EBBC29-1D65-4113-A2EF-61BEB5ADC041}"/>
              </a:ext>
            </a:extLst>
          </p:cNvPr>
          <p:cNvCxnSpPr/>
          <p:nvPr/>
        </p:nvCxnSpPr>
        <p:spPr>
          <a:xfrm>
            <a:off x="7056120" y="2066608"/>
            <a:ext cx="0" cy="1155952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BB912AE-7165-4F9A-8EBA-1EF41ACA7C7D}"/>
              </a:ext>
            </a:extLst>
          </p:cNvPr>
          <p:cNvCxnSpPr/>
          <p:nvPr/>
        </p:nvCxnSpPr>
        <p:spPr>
          <a:xfrm>
            <a:off x="7056120" y="3567914"/>
            <a:ext cx="0" cy="1155952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36AAC5-53DA-4014-AF8A-D3700FC0D455}"/>
              </a:ext>
            </a:extLst>
          </p:cNvPr>
          <p:cNvCxnSpPr>
            <a:cxnSpLocks/>
          </p:cNvCxnSpPr>
          <p:nvPr/>
        </p:nvCxnSpPr>
        <p:spPr>
          <a:xfrm>
            <a:off x="965200" y="5067466"/>
            <a:ext cx="0" cy="2156294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  <a:round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ED9287B-EC95-4862-9676-BDE74E6647CB}"/>
              </a:ext>
            </a:extLst>
          </p:cNvPr>
          <p:cNvCxnSpPr>
            <a:cxnSpLocks/>
          </p:cNvCxnSpPr>
          <p:nvPr/>
        </p:nvCxnSpPr>
        <p:spPr>
          <a:xfrm>
            <a:off x="7045960" y="-465606"/>
            <a:ext cx="0" cy="2156294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prstDash val="dash"/>
            <a:round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DF5EE4F-2681-4DBD-8AB9-021E313E41A5}"/>
              </a:ext>
            </a:extLst>
          </p:cNvPr>
          <p:cNvCxnSpPr>
            <a:cxnSpLocks/>
          </p:cNvCxnSpPr>
          <p:nvPr/>
        </p:nvCxnSpPr>
        <p:spPr>
          <a:xfrm>
            <a:off x="7056120" y="1789430"/>
            <a:ext cx="0" cy="21717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9879C6A-E140-4E7E-93A9-FF63B67E7766}"/>
              </a:ext>
            </a:extLst>
          </p:cNvPr>
          <p:cNvCxnSpPr>
            <a:cxnSpLocks/>
          </p:cNvCxnSpPr>
          <p:nvPr/>
        </p:nvCxnSpPr>
        <p:spPr>
          <a:xfrm>
            <a:off x="7056120" y="3303270"/>
            <a:ext cx="0" cy="21717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597E609-7F95-402F-8F28-884C1EE158B8}"/>
              </a:ext>
            </a:extLst>
          </p:cNvPr>
          <p:cNvCxnSpPr>
            <a:cxnSpLocks/>
          </p:cNvCxnSpPr>
          <p:nvPr/>
        </p:nvCxnSpPr>
        <p:spPr>
          <a:xfrm>
            <a:off x="7056120" y="4795253"/>
            <a:ext cx="0" cy="21717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EFE55D5-9E5D-4F83-AECB-7469FEE66D45}"/>
              </a:ext>
            </a:extLst>
          </p:cNvPr>
          <p:cNvCxnSpPr>
            <a:cxnSpLocks/>
          </p:cNvCxnSpPr>
          <p:nvPr/>
        </p:nvCxnSpPr>
        <p:spPr>
          <a:xfrm>
            <a:off x="962660" y="4777473"/>
            <a:ext cx="0" cy="21717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43BC98C-DAEB-4911-B3AE-47A09D4931DB}"/>
              </a:ext>
            </a:extLst>
          </p:cNvPr>
          <p:cNvCxnSpPr>
            <a:cxnSpLocks/>
          </p:cNvCxnSpPr>
          <p:nvPr/>
        </p:nvCxnSpPr>
        <p:spPr>
          <a:xfrm>
            <a:off x="962660" y="3275900"/>
            <a:ext cx="0" cy="21717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A9C551E-F3AE-4746-BD15-82D8F1BBCD15}"/>
              </a:ext>
            </a:extLst>
          </p:cNvPr>
          <p:cNvCxnSpPr>
            <a:cxnSpLocks/>
          </p:cNvCxnSpPr>
          <p:nvPr/>
        </p:nvCxnSpPr>
        <p:spPr>
          <a:xfrm>
            <a:off x="962660" y="1763396"/>
            <a:ext cx="0" cy="21717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60028D1-9685-4CA3-A650-69DD0BA47296}"/>
              </a:ext>
            </a:extLst>
          </p:cNvPr>
          <p:cNvSpPr txBox="1"/>
          <p:nvPr/>
        </p:nvSpPr>
        <p:spPr>
          <a:xfrm>
            <a:off x="11823540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5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CA8533-B3F2-479D-BACF-7D334B11357C}"/>
              </a:ext>
            </a:extLst>
          </p:cNvPr>
          <p:cNvSpPr/>
          <p:nvPr/>
        </p:nvSpPr>
        <p:spPr>
          <a:xfrm>
            <a:off x="548640" y="560070"/>
            <a:ext cx="2997200" cy="925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2956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Appendix</a:t>
            </a:r>
            <a:endParaRPr lang="ko-KR" altLang="en-US" sz="4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AC80D4-7B68-49E6-B87E-2FD481D821C8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63E0DD-E913-43AA-93E4-0E09CAC8F2BE}"/>
              </a:ext>
            </a:extLst>
          </p:cNvPr>
          <p:cNvSpPr txBox="1"/>
          <p:nvPr/>
        </p:nvSpPr>
        <p:spPr>
          <a:xfrm>
            <a:off x="3048000" y="170977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재현 과정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Anaconda Prompt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가상환경 생성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3.8.8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CDCDC-8313-4C82-B38C-4E3F8D94D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65"/>
          <a:stretch/>
        </p:blipFill>
        <p:spPr>
          <a:xfrm>
            <a:off x="2819400" y="2106968"/>
            <a:ext cx="6553200" cy="8155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0011AC-9D4E-47BB-866A-A3F081E595E5}"/>
              </a:ext>
            </a:extLst>
          </p:cNvPr>
          <p:cNvSpPr txBox="1"/>
          <p:nvPr/>
        </p:nvSpPr>
        <p:spPr>
          <a:xfrm>
            <a:off x="2357438" y="3024960"/>
            <a:ext cx="7477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재현 과정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가상환경 활성화 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 이동하여 패키지 설치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(requirements.txt)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813F45-67CE-4D26-937B-10C0EC442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40" y="3465979"/>
            <a:ext cx="4924425" cy="371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CC9C49-745A-465B-9D53-0A243CD22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437" y="3940483"/>
            <a:ext cx="7477125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96D8CD-40BF-467F-99E5-0096715B4EF9}"/>
              </a:ext>
            </a:extLst>
          </p:cNvPr>
          <p:cNvSpPr txBox="1"/>
          <p:nvPr/>
        </p:nvSpPr>
        <p:spPr>
          <a:xfrm>
            <a:off x="2005646" y="4864698"/>
            <a:ext cx="8004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재현 과정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주피터노트북 커널 연결을 위해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nbconvert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=5.6.1”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설치 후 커널 연결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1B79BD-AA8A-4BE0-B027-07A3EF79B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436" y="5276523"/>
            <a:ext cx="7477125" cy="295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94A897-C684-480B-9649-C83A3D39E3E5}"/>
              </a:ext>
            </a:extLst>
          </p:cNvPr>
          <p:cNvSpPr txBox="1"/>
          <p:nvPr/>
        </p:nvSpPr>
        <p:spPr>
          <a:xfrm>
            <a:off x="441725" y="6326930"/>
            <a:ext cx="10762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이후 주피터 노트북에서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reproduce kernel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을 선택 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ipynb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파일을 실행하시면 동일한 결과가 출력됩니다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4B7BF3-841C-494D-B0E7-55320D9FD7A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4910A5-0DBE-4120-A7D6-EDA00C953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410" y="5645069"/>
            <a:ext cx="94011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17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8DCA3-64EE-40A3-98FB-3FF13557A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4440" y="2723851"/>
            <a:ext cx="7183120" cy="1035211"/>
          </a:xfrm>
        </p:spPr>
        <p:txBody>
          <a:bodyPr>
            <a:normAutofit/>
          </a:bodyPr>
          <a:lstStyle/>
          <a:p>
            <a:r>
              <a:rPr lang="ko-KR" altLang="en-US" sz="3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86D013B-0EC5-46A5-A757-B33CF69939CF}"/>
              </a:ext>
            </a:extLst>
          </p:cNvPr>
          <p:cNvGrpSpPr/>
          <p:nvPr/>
        </p:nvGrpSpPr>
        <p:grpSpPr>
          <a:xfrm>
            <a:off x="0" y="2869493"/>
            <a:ext cx="4917440" cy="944880"/>
            <a:chOff x="0" y="2174240"/>
            <a:chExt cx="3180080" cy="94488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2987D30-B1D7-4C38-9F1B-B735704827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712720"/>
              <a:ext cx="894080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E42FBA9-1528-4B3A-8088-ECE5C7A77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080" y="2174240"/>
              <a:ext cx="193040" cy="53340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C59C2A7-F0B0-4EA8-898B-466A3EC64590}"/>
                </a:ext>
              </a:extLst>
            </p:cNvPr>
            <p:cNvCxnSpPr/>
            <p:nvPr/>
          </p:nvCxnSpPr>
          <p:spPr>
            <a:xfrm>
              <a:off x="1087120" y="2174240"/>
              <a:ext cx="162560" cy="94488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963EFE9-CA4D-433B-9018-830045C70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8442" y="2710180"/>
              <a:ext cx="184278" cy="40894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B8D79E2-994C-4664-9FD0-C617E52D935E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82" y="2712720"/>
              <a:ext cx="1728598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559FA5F-3C39-4B26-99F4-6EBFF085CD1A}"/>
              </a:ext>
            </a:extLst>
          </p:cNvPr>
          <p:cNvGrpSpPr/>
          <p:nvPr/>
        </p:nvGrpSpPr>
        <p:grpSpPr>
          <a:xfrm>
            <a:off x="7274562" y="2872193"/>
            <a:ext cx="4917440" cy="944880"/>
            <a:chOff x="0" y="2174240"/>
            <a:chExt cx="3180080" cy="94488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A4F7C3D-2FA6-403E-8D8E-EDB37F0D02A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712720"/>
              <a:ext cx="894080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C9C4BD1-52CC-47B8-8FA3-3C98649CD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080" y="2174240"/>
              <a:ext cx="193040" cy="53340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1E6DABE-5B42-41D7-8477-63ED60B478B1}"/>
                </a:ext>
              </a:extLst>
            </p:cNvPr>
            <p:cNvCxnSpPr/>
            <p:nvPr/>
          </p:nvCxnSpPr>
          <p:spPr>
            <a:xfrm>
              <a:off x="1087120" y="2174240"/>
              <a:ext cx="162560" cy="94488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453FCAE-1890-40CE-BE5E-876E34386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8442" y="2710180"/>
              <a:ext cx="184278" cy="40894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898F9F9-C044-48A1-B3F4-D19A3D642CC7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82" y="2712720"/>
              <a:ext cx="1728598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091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9A4F1-BF32-42D6-A419-DAEAF566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B3531-1169-4F60-914C-BF9FE9779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780" y="891540"/>
            <a:ext cx="2487930" cy="422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 데이터</a:t>
            </a:r>
            <a:r>
              <a:rPr lang="en-US" altLang="ko-KR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(train)</a:t>
            </a: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탐색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E6F85C-4357-4D97-A013-8445D9FD7DAA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CD5415D-C512-4431-88A1-F14BCD928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1712"/>
              </p:ext>
            </p:extLst>
          </p:nvPr>
        </p:nvGraphicFramePr>
        <p:xfrm>
          <a:off x="419100" y="1902588"/>
          <a:ext cx="5250180" cy="3052823"/>
        </p:xfrm>
        <a:graphic>
          <a:graphicData uri="http://schemas.openxmlformats.org/drawingml/2006/table">
            <a:tbl>
              <a:tblPr/>
              <a:tblGrid>
                <a:gridCol w="462703">
                  <a:extLst>
                    <a:ext uri="{9D8B030D-6E8A-4147-A177-3AD203B41FA5}">
                      <a16:colId xmlns:a16="http://schemas.microsoft.com/office/drawing/2014/main" val="2362407221"/>
                    </a:ext>
                  </a:extLst>
                </a:gridCol>
                <a:gridCol w="377465">
                  <a:extLst>
                    <a:ext uri="{9D8B030D-6E8A-4147-A177-3AD203B41FA5}">
                      <a16:colId xmlns:a16="http://schemas.microsoft.com/office/drawing/2014/main" val="2376958779"/>
                    </a:ext>
                  </a:extLst>
                </a:gridCol>
                <a:gridCol w="557140">
                  <a:extLst>
                    <a:ext uri="{9D8B030D-6E8A-4147-A177-3AD203B41FA5}">
                      <a16:colId xmlns:a16="http://schemas.microsoft.com/office/drawing/2014/main" val="482405461"/>
                    </a:ext>
                  </a:extLst>
                </a:gridCol>
                <a:gridCol w="627071">
                  <a:extLst>
                    <a:ext uri="{9D8B030D-6E8A-4147-A177-3AD203B41FA5}">
                      <a16:colId xmlns:a16="http://schemas.microsoft.com/office/drawing/2014/main" val="162388363"/>
                    </a:ext>
                  </a:extLst>
                </a:gridCol>
                <a:gridCol w="423334">
                  <a:extLst>
                    <a:ext uri="{9D8B030D-6E8A-4147-A177-3AD203B41FA5}">
                      <a16:colId xmlns:a16="http://schemas.microsoft.com/office/drawing/2014/main" val="215041853"/>
                    </a:ext>
                  </a:extLst>
                </a:gridCol>
                <a:gridCol w="347133">
                  <a:extLst>
                    <a:ext uri="{9D8B030D-6E8A-4147-A177-3AD203B41FA5}">
                      <a16:colId xmlns:a16="http://schemas.microsoft.com/office/drawing/2014/main" val="4043742328"/>
                    </a:ext>
                  </a:extLst>
                </a:gridCol>
                <a:gridCol w="414867">
                  <a:extLst>
                    <a:ext uri="{9D8B030D-6E8A-4147-A177-3AD203B41FA5}">
                      <a16:colId xmlns:a16="http://schemas.microsoft.com/office/drawing/2014/main" val="1860327587"/>
                    </a:ext>
                  </a:extLst>
                </a:gridCol>
                <a:gridCol w="516466">
                  <a:extLst>
                    <a:ext uri="{9D8B030D-6E8A-4147-A177-3AD203B41FA5}">
                      <a16:colId xmlns:a16="http://schemas.microsoft.com/office/drawing/2014/main" val="2469063445"/>
                    </a:ext>
                  </a:extLst>
                </a:gridCol>
                <a:gridCol w="474134">
                  <a:extLst>
                    <a:ext uri="{9D8B030D-6E8A-4147-A177-3AD203B41FA5}">
                      <a16:colId xmlns:a16="http://schemas.microsoft.com/office/drawing/2014/main" val="658611860"/>
                    </a:ext>
                  </a:extLst>
                </a:gridCol>
                <a:gridCol w="592667">
                  <a:extLst>
                    <a:ext uri="{9D8B030D-6E8A-4147-A177-3AD203B41FA5}">
                      <a16:colId xmlns:a16="http://schemas.microsoft.com/office/drawing/2014/main" val="339491692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90040857"/>
                    </a:ext>
                  </a:extLst>
                </a:gridCol>
              </a:tblGrid>
              <a:tr h="411464">
                <a:tc>
                  <a:txBody>
                    <a:bodyPr/>
                    <a:lstStyle/>
                    <a:p>
                      <a:pPr algn="r" fontAlgn="ctr"/>
                      <a:endParaRPr 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num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date_time</a:t>
                      </a:r>
                      <a:endParaRPr 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전력사용량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kWh)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기온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(°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풍속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m/s)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습도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(%)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강수량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mm)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일조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hr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비전기냉방설비운영</a:t>
                      </a:r>
                      <a:endParaRPr lang="ko-KR" alt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태양광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보유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9543"/>
                  </a:ext>
                </a:extLst>
              </a:tr>
              <a:tr h="4114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2020-06-01 00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8179.056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17.6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2.5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92.0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389568"/>
                  </a:ext>
                </a:extLst>
              </a:tr>
              <a:tr h="4114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2020-06-01 01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8135.640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17.7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2.9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91.0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1207"/>
                  </a:ext>
                </a:extLst>
              </a:tr>
              <a:tr h="4114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2020-06-01 02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8107.128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17.5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3.2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91.0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47155"/>
                  </a:ext>
                </a:extLst>
              </a:tr>
              <a:tr h="172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534109"/>
                  </a:ext>
                </a:extLst>
              </a:tr>
              <a:tr h="4114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122397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2020-08-24 21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3572.208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27.3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1.8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71.0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886655"/>
                  </a:ext>
                </a:extLst>
              </a:tr>
              <a:tr h="4114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122398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2020-08-24 22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3299.184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27.1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1.8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74.0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329053"/>
                  </a:ext>
                </a:extLst>
              </a:tr>
              <a:tr h="4114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122399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2020-08-24 23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3204.576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27.1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2.6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75.0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849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2602E9-4D20-4D0C-A81B-0848D80CC4C3}"/>
              </a:ext>
            </a:extLst>
          </p:cNvPr>
          <p:cNvSpPr txBox="1"/>
          <p:nvPr/>
        </p:nvSpPr>
        <p:spPr>
          <a:xfrm>
            <a:off x="7171182" y="1940814"/>
            <a:ext cx="4704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열은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target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변수인 전력사용량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KWh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건물번호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측정 날짜의 타임스탬프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기온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등의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가지 기후정보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비전기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냉방 설비 운영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범주형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0,1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구성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태양광 보유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범주형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/0,1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구성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까지 총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열로 이루어져 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4FFB1-749C-403D-8349-C1BA46DD7795}"/>
              </a:ext>
            </a:extLst>
          </p:cNvPr>
          <p:cNvSpPr txBox="1"/>
          <p:nvPr/>
        </p:nvSpPr>
        <p:spPr>
          <a:xfrm>
            <a:off x="7171182" y="4604083"/>
            <a:ext cx="4704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관측값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행은 전부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122,400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행이며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1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부터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까지의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건물 별로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 부터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24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23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 까지의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2,040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관측치가 기록 되어있다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4775D38-A4C7-4242-BA17-50EA1FB5EE59}"/>
              </a:ext>
            </a:extLst>
          </p:cNvPr>
          <p:cNvCxnSpPr>
            <a:cxnSpLocks/>
          </p:cNvCxnSpPr>
          <p:nvPr/>
        </p:nvCxnSpPr>
        <p:spPr>
          <a:xfrm>
            <a:off x="5788152" y="2112264"/>
            <a:ext cx="1264158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C7446F-BA19-467D-A6C6-E27FF5124C6A}"/>
              </a:ext>
            </a:extLst>
          </p:cNvPr>
          <p:cNvCxnSpPr>
            <a:cxnSpLocks/>
          </p:cNvCxnSpPr>
          <p:nvPr/>
        </p:nvCxnSpPr>
        <p:spPr>
          <a:xfrm>
            <a:off x="5788152" y="4767834"/>
            <a:ext cx="1264158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A7FFC9-8DCF-48B5-AC6D-DE3F9BF93467}"/>
              </a:ext>
            </a:extLst>
          </p:cNvPr>
          <p:cNvSpPr txBox="1"/>
          <p:nvPr/>
        </p:nvSpPr>
        <p:spPr>
          <a:xfrm>
            <a:off x="322327" y="5140736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편리성을 위해 한글변수명을 다음과 같이 바꿨다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527D0A1-9A54-4EC0-B8A5-2E4A3CD81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015704"/>
              </p:ext>
            </p:extLst>
          </p:nvPr>
        </p:nvGraphicFramePr>
        <p:xfrm>
          <a:off x="1115848" y="5542145"/>
          <a:ext cx="4279111" cy="411464"/>
        </p:xfrm>
        <a:graphic>
          <a:graphicData uri="http://schemas.openxmlformats.org/drawingml/2006/table">
            <a:tbl>
              <a:tblPr/>
              <a:tblGrid>
                <a:gridCol w="587222">
                  <a:extLst>
                    <a:ext uri="{9D8B030D-6E8A-4147-A177-3AD203B41FA5}">
                      <a16:colId xmlns:a16="http://schemas.microsoft.com/office/drawing/2014/main" val="12193654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987922521"/>
                    </a:ext>
                  </a:extLst>
                </a:gridCol>
                <a:gridCol w="450574">
                  <a:extLst>
                    <a:ext uri="{9D8B030D-6E8A-4147-A177-3AD203B41FA5}">
                      <a16:colId xmlns:a16="http://schemas.microsoft.com/office/drawing/2014/main" val="574766268"/>
                    </a:ext>
                  </a:extLst>
                </a:gridCol>
                <a:gridCol w="460763">
                  <a:extLst>
                    <a:ext uri="{9D8B030D-6E8A-4147-A177-3AD203B41FA5}">
                      <a16:colId xmlns:a16="http://schemas.microsoft.com/office/drawing/2014/main" val="3486708356"/>
                    </a:ext>
                  </a:extLst>
                </a:gridCol>
                <a:gridCol w="573602">
                  <a:extLst>
                    <a:ext uri="{9D8B030D-6E8A-4147-A177-3AD203B41FA5}">
                      <a16:colId xmlns:a16="http://schemas.microsoft.com/office/drawing/2014/main" val="2067789354"/>
                    </a:ext>
                  </a:extLst>
                </a:gridCol>
                <a:gridCol w="526587">
                  <a:extLst>
                    <a:ext uri="{9D8B030D-6E8A-4147-A177-3AD203B41FA5}">
                      <a16:colId xmlns:a16="http://schemas.microsoft.com/office/drawing/2014/main" val="3364122593"/>
                    </a:ext>
                  </a:extLst>
                </a:gridCol>
                <a:gridCol w="658233">
                  <a:extLst>
                    <a:ext uri="{9D8B030D-6E8A-4147-A177-3AD203B41FA5}">
                      <a16:colId xmlns:a16="http://schemas.microsoft.com/office/drawing/2014/main" val="1140227248"/>
                    </a:ext>
                  </a:extLst>
                </a:gridCol>
                <a:gridCol w="507780">
                  <a:extLst>
                    <a:ext uri="{9D8B030D-6E8A-4147-A177-3AD203B41FA5}">
                      <a16:colId xmlns:a16="http://schemas.microsoft.com/office/drawing/2014/main" val="3421441390"/>
                    </a:ext>
                  </a:extLst>
                </a:gridCol>
              </a:tblGrid>
              <a:tr h="411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전력사용량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kWh)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기온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(°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풍속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m/s)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습도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(%)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강수량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mm)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일조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hr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비전기냉방설비운영</a:t>
                      </a:r>
                      <a:endParaRPr lang="ko-KR" alt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태양광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보유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2815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7BB4083-C094-45E0-92B2-BCCF1722C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547435"/>
              </p:ext>
            </p:extLst>
          </p:nvPr>
        </p:nvGraphicFramePr>
        <p:xfrm>
          <a:off x="1115849" y="6081411"/>
          <a:ext cx="4279109" cy="411464"/>
        </p:xfrm>
        <a:graphic>
          <a:graphicData uri="http://schemas.openxmlformats.org/drawingml/2006/table">
            <a:tbl>
              <a:tblPr/>
              <a:tblGrid>
                <a:gridCol w="564361">
                  <a:extLst>
                    <a:ext uri="{9D8B030D-6E8A-4147-A177-3AD203B41FA5}">
                      <a16:colId xmlns:a16="http://schemas.microsoft.com/office/drawing/2014/main" val="121936542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2987922521"/>
                    </a:ext>
                  </a:extLst>
                </a:gridCol>
                <a:gridCol w="450574">
                  <a:extLst>
                    <a:ext uri="{9D8B030D-6E8A-4147-A177-3AD203B41FA5}">
                      <a16:colId xmlns:a16="http://schemas.microsoft.com/office/drawing/2014/main" val="574766268"/>
                    </a:ext>
                  </a:extLst>
                </a:gridCol>
                <a:gridCol w="460763">
                  <a:extLst>
                    <a:ext uri="{9D8B030D-6E8A-4147-A177-3AD203B41FA5}">
                      <a16:colId xmlns:a16="http://schemas.microsoft.com/office/drawing/2014/main" val="3486708356"/>
                    </a:ext>
                  </a:extLst>
                </a:gridCol>
                <a:gridCol w="573602">
                  <a:extLst>
                    <a:ext uri="{9D8B030D-6E8A-4147-A177-3AD203B41FA5}">
                      <a16:colId xmlns:a16="http://schemas.microsoft.com/office/drawing/2014/main" val="2067789354"/>
                    </a:ext>
                  </a:extLst>
                </a:gridCol>
                <a:gridCol w="526587">
                  <a:extLst>
                    <a:ext uri="{9D8B030D-6E8A-4147-A177-3AD203B41FA5}">
                      <a16:colId xmlns:a16="http://schemas.microsoft.com/office/drawing/2014/main" val="3364122593"/>
                    </a:ext>
                  </a:extLst>
                </a:gridCol>
                <a:gridCol w="658233">
                  <a:extLst>
                    <a:ext uri="{9D8B030D-6E8A-4147-A177-3AD203B41FA5}">
                      <a16:colId xmlns:a16="http://schemas.microsoft.com/office/drawing/2014/main" val="1140227248"/>
                    </a:ext>
                  </a:extLst>
                </a:gridCol>
                <a:gridCol w="507779">
                  <a:extLst>
                    <a:ext uri="{9D8B030D-6E8A-4147-A177-3AD203B41FA5}">
                      <a16:colId xmlns:a16="http://schemas.microsoft.com/office/drawing/2014/main" val="3421441390"/>
                    </a:ext>
                  </a:extLst>
                </a:gridCol>
              </a:tblGrid>
              <a:tr h="411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wind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hum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prec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non_elec</a:t>
                      </a:r>
                      <a:endParaRPr lang="ko-KR" alt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solar</a:t>
                      </a:r>
                      <a:endParaRPr lang="ko-KR" alt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2815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5271CAF-C707-4DB5-9C34-A653AD3B6381}"/>
              </a:ext>
            </a:extLst>
          </p:cNvPr>
          <p:cNvSpPr txBox="1"/>
          <p:nvPr/>
        </p:nvSpPr>
        <p:spPr>
          <a:xfrm>
            <a:off x="11823540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7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DFA2F3-D97E-4D7A-A591-E3BEDB2DB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298578"/>
              </p:ext>
            </p:extLst>
          </p:nvPr>
        </p:nvGraphicFramePr>
        <p:xfrm>
          <a:off x="385573" y="1932302"/>
          <a:ext cx="5227319" cy="3213658"/>
        </p:xfrm>
        <a:graphic>
          <a:graphicData uri="http://schemas.openxmlformats.org/drawingml/2006/table">
            <a:tbl>
              <a:tblPr/>
              <a:tblGrid>
                <a:gridCol w="437387">
                  <a:extLst>
                    <a:ext uri="{9D8B030D-6E8A-4147-A177-3AD203B41FA5}">
                      <a16:colId xmlns:a16="http://schemas.microsoft.com/office/drawing/2014/main" val="386614172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460587425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33852155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58833423"/>
                    </a:ext>
                  </a:extLst>
                </a:gridCol>
                <a:gridCol w="410744">
                  <a:extLst>
                    <a:ext uri="{9D8B030D-6E8A-4147-A177-3AD203B41FA5}">
                      <a16:colId xmlns:a16="http://schemas.microsoft.com/office/drawing/2014/main" val="3638995306"/>
                    </a:ext>
                  </a:extLst>
                </a:gridCol>
                <a:gridCol w="361574">
                  <a:extLst>
                    <a:ext uri="{9D8B030D-6E8A-4147-A177-3AD203B41FA5}">
                      <a16:colId xmlns:a16="http://schemas.microsoft.com/office/drawing/2014/main" val="3310713798"/>
                    </a:ext>
                  </a:extLst>
                </a:gridCol>
                <a:gridCol w="684852">
                  <a:extLst>
                    <a:ext uri="{9D8B030D-6E8A-4147-A177-3AD203B41FA5}">
                      <a16:colId xmlns:a16="http://schemas.microsoft.com/office/drawing/2014/main" val="67804438"/>
                    </a:ext>
                  </a:extLst>
                </a:gridCol>
                <a:gridCol w="557168">
                  <a:extLst>
                    <a:ext uri="{9D8B030D-6E8A-4147-A177-3AD203B41FA5}">
                      <a16:colId xmlns:a16="http://schemas.microsoft.com/office/drawing/2014/main" val="2107179367"/>
                    </a:ext>
                  </a:extLst>
                </a:gridCol>
                <a:gridCol w="684852">
                  <a:extLst>
                    <a:ext uri="{9D8B030D-6E8A-4147-A177-3AD203B41FA5}">
                      <a16:colId xmlns:a16="http://schemas.microsoft.com/office/drawing/2014/main" val="2146298258"/>
                    </a:ext>
                  </a:extLst>
                </a:gridCol>
                <a:gridCol w="684852">
                  <a:extLst>
                    <a:ext uri="{9D8B030D-6E8A-4147-A177-3AD203B41FA5}">
                      <a16:colId xmlns:a16="http://schemas.microsoft.com/office/drawing/2014/main" val="3678202214"/>
                    </a:ext>
                  </a:extLst>
                </a:gridCol>
              </a:tblGrid>
              <a:tr h="381696">
                <a:tc>
                  <a:txBody>
                    <a:bodyPr/>
                    <a:lstStyle/>
                    <a:p>
                      <a:pPr algn="ctr" fontAlgn="ctr"/>
                      <a:endParaRPr 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num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date_time</a:t>
                      </a:r>
                      <a:endParaRPr 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기온</a:t>
                      </a:r>
                      <a:r>
                        <a:rPr lang="en-US" altLang="ko-KR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(°</a:t>
                      </a:r>
                      <a:r>
                        <a:rPr lang="en-US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풍속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m/s)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습도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(%)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강수량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mm, 6</a:t>
                      </a:r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시간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일조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hr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3</a:t>
                      </a:r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시간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비전기냉방설비운영</a:t>
                      </a:r>
                      <a:endParaRPr lang="ko-KR" alt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태양광보유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290900"/>
                  </a:ext>
                </a:extLst>
              </a:tr>
              <a:tr h="38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2020-08-25 00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27.8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1.5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74.0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81167"/>
                  </a:ext>
                </a:extLst>
              </a:tr>
              <a:tr h="38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2020-08-25 01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  <a:endParaRPr lang="en-US" sz="8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  <a:endParaRPr lang="en-US" sz="8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  <a:endParaRPr lang="en-US" sz="8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390032"/>
                  </a:ext>
                </a:extLst>
              </a:tr>
              <a:tr h="38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2020-08-25 02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  <a:endParaRPr lang="en-US" sz="8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  <a:endParaRPr lang="en-US" sz="8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575829"/>
                  </a:ext>
                </a:extLst>
              </a:tr>
              <a:tr h="38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2020-08-25 03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27.3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78.0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758476"/>
                  </a:ext>
                </a:extLst>
              </a:tr>
              <a:tr h="1526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554353"/>
                  </a:ext>
                </a:extLst>
              </a:tr>
              <a:tr h="38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10077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2020-08-31 21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27.9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4.1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68.0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229211"/>
                  </a:ext>
                </a:extLst>
              </a:tr>
              <a:tr h="38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10078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2020-08-31 22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  <a:endParaRPr lang="en-US" sz="8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  <a:endParaRPr lang="en-US" sz="8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683013"/>
                  </a:ext>
                </a:extLst>
              </a:tr>
              <a:tr h="381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10079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2020-08-31 23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NaN</a:t>
                      </a:r>
                      <a:endParaRPr lang="en-US" sz="8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0729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9A09A4F1-BF32-42D6-A419-DAEAF566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B3531-1169-4F60-914C-BF9FE9779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780" y="891540"/>
            <a:ext cx="2659380" cy="422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데이터</a:t>
            </a:r>
            <a:r>
              <a:rPr lang="en-US" altLang="ko-KR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(test)</a:t>
            </a: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탐색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E6F85C-4357-4D97-A013-8445D9FD7DAA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5C9A29-89C2-4190-9A0A-0F69E2190AE7}"/>
              </a:ext>
            </a:extLst>
          </p:cNvPr>
          <p:cNvCxnSpPr>
            <a:cxnSpLocks/>
          </p:cNvCxnSpPr>
          <p:nvPr/>
        </p:nvCxnSpPr>
        <p:spPr>
          <a:xfrm>
            <a:off x="5788152" y="2112264"/>
            <a:ext cx="1264158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82602E9-4D20-4D0C-A81B-0848D80CC4C3}"/>
              </a:ext>
            </a:extLst>
          </p:cNvPr>
          <p:cNvSpPr txBox="1"/>
          <p:nvPr/>
        </p:nvSpPr>
        <p:spPr>
          <a:xfrm>
            <a:off x="7166609" y="1973843"/>
            <a:ext cx="4789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 값이 없는 데이터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열은 타겟 데이터를 제외한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열로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이루어져 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60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건물의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25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시부터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31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23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시까지의 전력소비량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10,080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행을 예측하는 것이 목표이다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4FFB1-749C-403D-8349-C1BA46DD7795}"/>
              </a:ext>
            </a:extLst>
          </p:cNvPr>
          <p:cNvSpPr txBox="1"/>
          <p:nvPr/>
        </p:nvSpPr>
        <p:spPr>
          <a:xfrm>
            <a:off x="7166610" y="3734326"/>
            <a:ext cx="4789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누락 값 선형 보간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데이터는 비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전기냉방설비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운영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태양광 보유에서 누락 값을 가지고 있고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기후데이터는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 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강수량은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예보를 사용하고 있기 때문에 누락 값이 존재한다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따라서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pandas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안에 내장된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선형보간 메서드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interpolate()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이용해 보간 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EA0DF0F-A243-47D4-B6E6-C0C5B51C826D}"/>
              </a:ext>
            </a:extLst>
          </p:cNvPr>
          <p:cNvCxnSpPr>
            <a:cxnSpLocks/>
          </p:cNvCxnSpPr>
          <p:nvPr/>
        </p:nvCxnSpPr>
        <p:spPr>
          <a:xfrm>
            <a:off x="5788152" y="3898728"/>
            <a:ext cx="1264158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8A0E9D-1120-4340-ADE7-1DF4DC047900}"/>
              </a:ext>
            </a:extLst>
          </p:cNvPr>
          <p:cNvSpPr txBox="1"/>
          <p:nvPr/>
        </p:nvSpPr>
        <p:spPr>
          <a:xfrm>
            <a:off x="299467" y="5233685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편리성을 위해 한글변수명을 다음과 같이 바꿨다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4DFDF74-80DD-46A9-A512-7A48A6E3A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484994"/>
              </p:ext>
            </p:extLst>
          </p:nvPr>
        </p:nvGraphicFramePr>
        <p:xfrm>
          <a:off x="1092988" y="5635094"/>
          <a:ext cx="4279111" cy="411464"/>
        </p:xfrm>
        <a:graphic>
          <a:graphicData uri="http://schemas.openxmlformats.org/drawingml/2006/table">
            <a:tbl>
              <a:tblPr/>
              <a:tblGrid>
                <a:gridCol w="587222">
                  <a:extLst>
                    <a:ext uri="{9D8B030D-6E8A-4147-A177-3AD203B41FA5}">
                      <a16:colId xmlns:a16="http://schemas.microsoft.com/office/drawing/2014/main" val="12193654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987922521"/>
                    </a:ext>
                  </a:extLst>
                </a:gridCol>
                <a:gridCol w="450574">
                  <a:extLst>
                    <a:ext uri="{9D8B030D-6E8A-4147-A177-3AD203B41FA5}">
                      <a16:colId xmlns:a16="http://schemas.microsoft.com/office/drawing/2014/main" val="574766268"/>
                    </a:ext>
                  </a:extLst>
                </a:gridCol>
                <a:gridCol w="460763">
                  <a:extLst>
                    <a:ext uri="{9D8B030D-6E8A-4147-A177-3AD203B41FA5}">
                      <a16:colId xmlns:a16="http://schemas.microsoft.com/office/drawing/2014/main" val="3486708356"/>
                    </a:ext>
                  </a:extLst>
                </a:gridCol>
                <a:gridCol w="573602">
                  <a:extLst>
                    <a:ext uri="{9D8B030D-6E8A-4147-A177-3AD203B41FA5}">
                      <a16:colId xmlns:a16="http://schemas.microsoft.com/office/drawing/2014/main" val="2067789354"/>
                    </a:ext>
                  </a:extLst>
                </a:gridCol>
                <a:gridCol w="526587">
                  <a:extLst>
                    <a:ext uri="{9D8B030D-6E8A-4147-A177-3AD203B41FA5}">
                      <a16:colId xmlns:a16="http://schemas.microsoft.com/office/drawing/2014/main" val="3364122593"/>
                    </a:ext>
                  </a:extLst>
                </a:gridCol>
                <a:gridCol w="658233">
                  <a:extLst>
                    <a:ext uri="{9D8B030D-6E8A-4147-A177-3AD203B41FA5}">
                      <a16:colId xmlns:a16="http://schemas.microsoft.com/office/drawing/2014/main" val="1140227248"/>
                    </a:ext>
                  </a:extLst>
                </a:gridCol>
                <a:gridCol w="507780">
                  <a:extLst>
                    <a:ext uri="{9D8B030D-6E8A-4147-A177-3AD203B41FA5}">
                      <a16:colId xmlns:a16="http://schemas.microsoft.com/office/drawing/2014/main" val="3421441390"/>
                    </a:ext>
                  </a:extLst>
                </a:gridCol>
              </a:tblGrid>
              <a:tr h="411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전력사용량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kWh)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기온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(°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풍속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m/s)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습도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(%)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강수량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mm)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일조</a:t>
                      </a:r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en-US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hr</a:t>
                      </a:r>
                      <a:r>
                        <a:rPr 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비전기냉방설비운영</a:t>
                      </a:r>
                      <a:endParaRPr lang="ko-KR" alt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태양광</a:t>
                      </a:r>
                      <a:endParaRPr lang="en-US" altLang="ko-KR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보유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28153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FBB7CE-51C5-4F8D-BB30-DB5E93B9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3166"/>
              </p:ext>
            </p:extLst>
          </p:nvPr>
        </p:nvGraphicFramePr>
        <p:xfrm>
          <a:off x="1092989" y="6174360"/>
          <a:ext cx="4279109" cy="411464"/>
        </p:xfrm>
        <a:graphic>
          <a:graphicData uri="http://schemas.openxmlformats.org/drawingml/2006/table">
            <a:tbl>
              <a:tblPr/>
              <a:tblGrid>
                <a:gridCol w="564361">
                  <a:extLst>
                    <a:ext uri="{9D8B030D-6E8A-4147-A177-3AD203B41FA5}">
                      <a16:colId xmlns:a16="http://schemas.microsoft.com/office/drawing/2014/main" val="121936542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2987922521"/>
                    </a:ext>
                  </a:extLst>
                </a:gridCol>
                <a:gridCol w="450574">
                  <a:extLst>
                    <a:ext uri="{9D8B030D-6E8A-4147-A177-3AD203B41FA5}">
                      <a16:colId xmlns:a16="http://schemas.microsoft.com/office/drawing/2014/main" val="574766268"/>
                    </a:ext>
                  </a:extLst>
                </a:gridCol>
                <a:gridCol w="460763">
                  <a:extLst>
                    <a:ext uri="{9D8B030D-6E8A-4147-A177-3AD203B41FA5}">
                      <a16:colId xmlns:a16="http://schemas.microsoft.com/office/drawing/2014/main" val="3486708356"/>
                    </a:ext>
                  </a:extLst>
                </a:gridCol>
                <a:gridCol w="573602">
                  <a:extLst>
                    <a:ext uri="{9D8B030D-6E8A-4147-A177-3AD203B41FA5}">
                      <a16:colId xmlns:a16="http://schemas.microsoft.com/office/drawing/2014/main" val="2067789354"/>
                    </a:ext>
                  </a:extLst>
                </a:gridCol>
                <a:gridCol w="526587">
                  <a:extLst>
                    <a:ext uri="{9D8B030D-6E8A-4147-A177-3AD203B41FA5}">
                      <a16:colId xmlns:a16="http://schemas.microsoft.com/office/drawing/2014/main" val="3364122593"/>
                    </a:ext>
                  </a:extLst>
                </a:gridCol>
                <a:gridCol w="658233">
                  <a:extLst>
                    <a:ext uri="{9D8B030D-6E8A-4147-A177-3AD203B41FA5}">
                      <a16:colId xmlns:a16="http://schemas.microsoft.com/office/drawing/2014/main" val="1140227248"/>
                    </a:ext>
                  </a:extLst>
                </a:gridCol>
                <a:gridCol w="507779">
                  <a:extLst>
                    <a:ext uri="{9D8B030D-6E8A-4147-A177-3AD203B41FA5}">
                      <a16:colId xmlns:a16="http://schemas.microsoft.com/office/drawing/2014/main" val="3421441390"/>
                    </a:ext>
                  </a:extLst>
                </a:gridCol>
              </a:tblGrid>
              <a:tr h="411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temp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wind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hum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prec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non_elec</a:t>
                      </a:r>
                      <a:endParaRPr lang="ko-KR" alt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solar</a:t>
                      </a:r>
                      <a:endParaRPr lang="ko-KR" altLang="en-US" sz="800" b="1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2815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90F304D-6657-4E57-8ACE-67D7ABB28CE9}"/>
              </a:ext>
            </a:extLst>
          </p:cNvPr>
          <p:cNvSpPr txBox="1"/>
          <p:nvPr/>
        </p:nvSpPr>
        <p:spPr>
          <a:xfrm>
            <a:off x="11823540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9A4F1-BF32-42D6-A419-DAEAF566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5B3531-1169-4F60-914C-BF9FE9779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304" y="5678689"/>
            <a:ext cx="10515600" cy="10848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건물 별 전력 소비량 패턴이 매우 다르다</a:t>
            </a: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60</a:t>
            </a:r>
            <a:r>
              <a:rPr lang="ko-KR" altLang="en-US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건물 각각의 모델을 따로 생성해 예측하기로 했다</a:t>
            </a:r>
            <a:r>
              <a:rPr lang="en-US" altLang="ko-KR" sz="16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4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</a:t>
            </a:r>
            <a:r>
              <a:rPr lang="ko-KR" altLang="en-US" sz="14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과정에서 건물 별로 값이 전부 같은 </a:t>
            </a:r>
            <a:r>
              <a:rPr lang="en-US" altLang="ko-KR" sz="14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non_elec</a:t>
            </a:r>
            <a:r>
              <a:rPr lang="en-US" altLang="ko-KR" sz="14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solar </a:t>
            </a:r>
            <a:r>
              <a:rPr lang="ko-KR" altLang="en-US" sz="14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변수를 삭제했다</a:t>
            </a:r>
            <a:r>
              <a:rPr lang="en-US" altLang="ko-KR" sz="14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4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E6F85C-4357-4D97-A013-8445D9FD7DAA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AD0836D-1F6D-4609-8E95-C7115D03AB33}"/>
              </a:ext>
            </a:extLst>
          </p:cNvPr>
          <p:cNvSpPr txBox="1">
            <a:spLocks/>
          </p:cNvSpPr>
          <p:nvPr/>
        </p:nvSpPr>
        <p:spPr>
          <a:xfrm>
            <a:off x="2049779" y="891540"/>
            <a:ext cx="3205801" cy="42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건물별</a:t>
            </a: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전력 소비량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E795D-54A6-4294-99EC-AE9005C1F92A}"/>
              </a:ext>
            </a:extLst>
          </p:cNvPr>
          <p:cNvSpPr txBox="1"/>
          <p:nvPr/>
        </p:nvSpPr>
        <p:spPr>
          <a:xfrm>
            <a:off x="11823540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31482C-5437-43B1-9B87-F4BBA729A434}"/>
              </a:ext>
            </a:extLst>
          </p:cNvPr>
          <p:cNvGrpSpPr/>
          <p:nvPr/>
        </p:nvGrpSpPr>
        <p:grpSpPr>
          <a:xfrm>
            <a:off x="3568861" y="1417644"/>
            <a:ext cx="5054277" cy="4022711"/>
            <a:chOff x="3527658" y="1247588"/>
            <a:chExt cx="5219918" cy="415454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A2CF6B-F125-4927-A1BA-83353E0B0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670" b="-1"/>
            <a:stretch/>
          </p:blipFill>
          <p:spPr>
            <a:xfrm>
              <a:off x="3537867" y="4027846"/>
              <a:ext cx="5209709" cy="137428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3E65322-DD3B-4F05-85F4-BB8AF6C6D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498" b="34566"/>
            <a:stretch/>
          </p:blipFill>
          <p:spPr>
            <a:xfrm>
              <a:off x="3527658" y="2641254"/>
              <a:ext cx="5209709" cy="131677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A6B538-116C-4C4E-AE34-9A2D59765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9" b="67545"/>
            <a:stretch/>
          </p:blipFill>
          <p:spPr>
            <a:xfrm>
              <a:off x="3527658" y="1247588"/>
              <a:ext cx="5209709" cy="131677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B028B59-4DDD-4650-B359-65123ACB5D22}"/>
              </a:ext>
            </a:extLst>
          </p:cNvPr>
          <p:cNvSpPr txBox="1"/>
          <p:nvPr/>
        </p:nvSpPr>
        <p:spPr>
          <a:xfrm>
            <a:off x="8613253" y="4913192"/>
            <a:ext cx="61744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건물별</a:t>
            </a:r>
            <a:r>
              <a:rPr lang="ko-KR" altLang="en-US" sz="11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전력 소비량 그래프</a:t>
            </a:r>
            <a:r>
              <a:rPr lang="en-US" altLang="ko-KR" sz="11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r>
              <a:rPr lang="ko-KR" altLang="en-US" sz="11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위에서부터 건물 </a:t>
            </a:r>
            <a:r>
              <a:rPr lang="en-US" altLang="ko-KR" sz="11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    /    </a:t>
            </a:r>
            <a:r>
              <a:rPr lang="ko-KR" altLang="en-US" sz="11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건물  </a:t>
            </a:r>
            <a:r>
              <a:rPr lang="en-US" altLang="ko-KR" sz="11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    /   </a:t>
            </a:r>
            <a:r>
              <a:rPr lang="ko-KR" altLang="en-US" sz="11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건물 </a:t>
            </a:r>
            <a:r>
              <a:rPr lang="en-US" altLang="ko-KR" sz="11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129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10E8612-C111-4958-B0C8-101B5F6A2039}"/>
              </a:ext>
            </a:extLst>
          </p:cNvPr>
          <p:cNvGraphicFramePr>
            <a:graphicFrameLocks noGrp="1"/>
          </p:cNvGraphicFramePr>
          <p:nvPr/>
        </p:nvGraphicFramePr>
        <p:xfrm>
          <a:off x="7418151" y="1531621"/>
          <a:ext cx="4514850" cy="4774470"/>
        </p:xfrm>
        <a:graphic>
          <a:graphicData uri="http://schemas.openxmlformats.org/drawingml/2006/table">
            <a:tbl>
              <a:tblPr/>
              <a:tblGrid>
                <a:gridCol w="752475">
                  <a:extLst>
                    <a:ext uri="{9D8B030D-6E8A-4147-A177-3AD203B41FA5}">
                      <a16:colId xmlns:a16="http://schemas.microsoft.com/office/drawing/2014/main" val="1319242550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0000303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98611080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161529300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978492157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4063363911"/>
                    </a:ext>
                  </a:extLst>
                </a:gridCol>
              </a:tblGrid>
              <a:tr h="5723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day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month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week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holiday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sin_time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cos_time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058287"/>
                  </a:ext>
                </a:extLst>
              </a:tr>
              <a:tr h="558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6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23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0.000000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1.000000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585535"/>
                  </a:ext>
                </a:extLst>
              </a:tr>
              <a:tr h="558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6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23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0.258819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0.965926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081589"/>
                  </a:ext>
                </a:extLst>
              </a:tr>
              <a:tr h="558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6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23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0.500000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0.866025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728212"/>
                  </a:ext>
                </a:extLst>
              </a:tr>
              <a:tr h="2903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...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...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...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...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...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...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546399"/>
                  </a:ext>
                </a:extLst>
              </a:tr>
              <a:tr h="558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8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35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-0.866025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0.500000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61482"/>
                  </a:ext>
                </a:extLst>
              </a:tr>
              <a:tr h="558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35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-0.707107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0.707107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311712"/>
                  </a:ext>
                </a:extLst>
              </a:tr>
              <a:tr h="558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35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-0.500000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0.866025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41516"/>
                  </a:ext>
                </a:extLst>
              </a:tr>
              <a:tr h="5588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8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35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-0.258819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0.965926</a:t>
                      </a:r>
                    </a:p>
                  </a:txBody>
                  <a:tcPr marL="25008" marR="25008" marT="12504" marB="1250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514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FB2ADD-48A2-49AF-A51B-ABA67FC67159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619B92-AB43-4DE5-A7DB-3CD38EAFB3CF}"/>
              </a:ext>
            </a:extLst>
          </p:cNvPr>
          <p:cNvGraphicFramePr>
            <a:graphicFrameLocks noGrp="1"/>
          </p:cNvGraphicFramePr>
          <p:nvPr/>
        </p:nvGraphicFramePr>
        <p:xfrm>
          <a:off x="5571033" y="1531622"/>
          <a:ext cx="1288140" cy="4774467"/>
        </p:xfrm>
        <a:graphic>
          <a:graphicData uri="http://schemas.openxmlformats.org/drawingml/2006/table">
            <a:tbl>
              <a:tblPr/>
              <a:tblGrid>
                <a:gridCol w="1288140">
                  <a:extLst>
                    <a:ext uri="{9D8B030D-6E8A-4147-A177-3AD203B41FA5}">
                      <a16:colId xmlns:a16="http://schemas.microsoft.com/office/drawing/2014/main" val="919486535"/>
                    </a:ext>
                  </a:extLst>
                </a:gridCol>
              </a:tblGrid>
              <a:tr h="56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date_time</a:t>
                      </a:r>
                      <a:endParaRPr lang="en-US" sz="1200" b="1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493341"/>
                  </a:ext>
                </a:extLst>
              </a:tr>
              <a:tr h="56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2020-06-01 00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96854"/>
                  </a:ext>
                </a:extLst>
              </a:tr>
              <a:tr h="56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2020-06-01 01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605940"/>
                  </a:ext>
                </a:extLst>
              </a:tr>
              <a:tr h="56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2020-06-01 02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949236"/>
                  </a:ext>
                </a:extLst>
              </a:tr>
              <a:tr h="56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926201"/>
                  </a:ext>
                </a:extLst>
              </a:tr>
              <a:tr h="2378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2020-08-24 21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544403"/>
                  </a:ext>
                </a:extLst>
              </a:tr>
              <a:tr h="56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2020-08-24 22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862473"/>
                  </a:ext>
                </a:extLst>
              </a:tr>
              <a:tr h="56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2020-08-24 23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844074"/>
                  </a:ext>
                </a:extLst>
              </a:tr>
              <a:tr h="56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2020-06-01 00</a:t>
                      </a:r>
                    </a:p>
                  </a:txBody>
                  <a:tcPr marL="38170" marR="38170" marT="19085" marB="190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43654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10CE3BA-F714-4285-809F-0BD62A79E563}"/>
              </a:ext>
            </a:extLst>
          </p:cNvPr>
          <p:cNvCxnSpPr>
            <a:cxnSpLocks/>
          </p:cNvCxnSpPr>
          <p:nvPr/>
        </p:nvCxnSpPr>
        <p:spPr>
          <a:xfrm>
            <a:off x="6904893" y="4049497"/>
            <a:ext cx="433167" cy="0"/>
          </a:xfrm>
          <a:prstGeom prst="line">
            <a:avLst/>
          </a:prstGeom>
          <a:ln w="381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153AA0-7E54-437F-898F-AAAA3AB202EB}"/>
              </a:ext>
            </a:extLst>
          </p:cNvPr>
          <p:cNvSpPr txBox="1"/>
          <p:nvPr/>
        </p:nvSpPr>
        <p:spPr>
          <a:xfrm>
            <a:off x="838200" y="2110343"/>
            <a:ext cx="436245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문자열로 구성된 </a:t>
            </a:r>
            <a:r>
              <a:rPr lang="en-US" altLang="ko-KR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date_time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변수를 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day(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요일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month (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week (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*), holiday(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휴일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**) 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그리고 시각을 </a:t>
            </a:r>
            <a:r>
              <a:rPr lang="en-US" altLang="ko-KR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np.cos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()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함수와 </a:t>
            </a:r>
            <a:r>
              <a:rPr lang="en-US" altLang="ko-KR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np.sin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()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함수로 변환한 </a:t>
            </a:r>
            <a:r>
              <a:rPr lang="en-US" altLang="ko-KR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sin_time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cos_time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쪼개어 주었다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just"/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이렇게 각각의 변수를 생성함으로써 시계열 문제를 회귀문제로 다룰 수 있다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이는 다양한 예측 모델 알고리즘을 선택하는데 도움이 된다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C57688-EC60-4490-B83F-23B4E57D65F7}"/>
              </a:ext>
            </a:extLst>
          </p:cNvPr>
          <p:cNvSpPr txBox="1"/>
          <p:nvPr/>
        </p:nvSpPr>
        <p:spPr>
          <a:xfrm>
            <a:off x="840921" y="4899878"/>
            <a:ext cx="4359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　  일년을 기준으로 해당 주가 몇 주차인지를 나타낸다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**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　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·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일요일과 공휴일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(2020/8/17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포함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나타낸다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8A977DE-4320-4EFF-B884-7AD4E35A24E8}"/>
              </a:ext>
            </a:extLst>
          </p:cNvPr>
          <p:cNvSpPr txBox="1">
            <a:spLocks/>
          </p:cNvSpPr>
          <p:nvPr/>
        </p:nvSpPr>
        <p:spPr>
          <a:xfrm>
            <a:off x="838200" y="1503830"/>
            <a:ext cx="2145030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8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시간변수의 생성 </a:t>
            </a:r>
            <a:endParaRPr lang="en-US" altLang="ko-KR" sz="18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AF1A7-FD7F-449E-8D1A-F80942ABE515}"/>
              </a:ext>
            </a:extLst>
          </p:cNvPr>
          <p:cNvSpPr txBox="1"/>
          <p:nvPr/>
        </p:nvSpPr>
        <p:spPr>
          <a:xfrm>
            <a:off x="11823540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71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A28D18-B1D2-47FE-8711-37107FF65778}"/>
              </a:ext>
            </a:extLst>
          </p:cNvPr>
          <p:cNvSpPr/>
          <p:nvPr/>
        </p:nvSpPr>
        <p:spPr>
          <a:xfrm>
            <a:off x="1358615" y="2763364"/>
            <a:ext cx="4737385" cy="2117273"/>
          </a:xfrm>
          <a:prstGeom prst="rect">
            <a:avLst/>
          </a:prstGeom>
          <a:solidFill>
            <a:srgbClr val="FFE79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en-US" altLang="ko-KR"/>
              <a:t>Feature Engineering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FB2ADD-48A2-49AF-A51B-ABA67FC67159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8A977DE-4320-4EFF-B884-7AD4E35A24E8}"/>
              </a:ext>
            </a:extLst>
          </p:cNvPr>
          <p:cNvSpPr txBox="1">
            <a:spLocks/>
          </p:cNvSpPr>
          <p:nvPr/>
        </p:nvSpPr>
        <p:spPr>
          <a:xfrm>
            <a:off x="838200" y="1503830"/>
            <a:ext cx="4359728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1-1) </a:t>
            </a: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sin_time</a:t>
            </a: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cos_time</a:t>
            </a:r>
            <a:endParaRPr lang="en-US" altLang="ko-KR" sz="20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B2EAC-FB37-4D19-8CCA-7B5E8DD243C2}"/>
              </a:ext>
            </a:extLst>
          </p:cNvPr>
          <p:cNvSpPr txBox="1"/>
          <p:nvPr/>
        </p:nvSpPr>
        <p:spPr>
          <a:xfrm>
            <a:off x="872490" y="184238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sin_time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cos_time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 다음과 같은 변환 식을 거쳐 생성되었다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52E113-5E29-4648-956B-59B7CA7A9731}"/>
                  </a:ext>
                </a:extLst>
              </p:cNvPr>
              <p:cNvSpPr txBox="1"/>
              <p:nvPr/>
            </p:nvSpPr>
            <p:spPr>
              <a:xfrm>
                <a:off x="1840832" y="3300413"/>
                <a:ext cx="3824969" cy="524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sin_time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⁡( 2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ko-KR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∙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𝐻𝑂𝑈𝑅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r>
                  <a:rPr lang="en-US" altLang="ko-KR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 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52E113-5E29-4648-956B-59B7CA7A9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832" y="3300413"/>
                <a:ext cx="3824969" cy="524631"/>
              </a:xfrm>
              <a:prstGeom prst="rect">
                <a:avLst/>
              </a:prstGeom>
              <a:blipFill>
                <a:blip r:embed="rId3"/>
                <a:stretch>
                  <a:fillRect l="-2711" t="-1163" r="-4625" b="-22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B0BF082-A8DB-47FB-A484-D1F52F16152A}"/>
              </a:ext>
            </a:extLst>
          </p:cNvPr>
          <p:cNvSpPr txBox="1"/>
          <p:nvPr/>
        </p:nvSpPr>
        <p:spPr>
          <a:xfrm>
            <a:off x="872490" y="5354170"/>
            <a:ext cx="107061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이때 </a:t>
            </a:r>
            <a:r>
              <a:rPr lang="ko-KR" altLang="en-US" sz="1800" dirty="0">
                <a:highlight>
                  <a:srgbClr val="FFD347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시각을 </a:t>
            </a:r>
            <a:r>
              <a:rPr lang="en-US" altLang="ko-KR" sz="1800" dirty="0">
                <a:highlight>
                  <a:srgbClr val="FFD347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sine, cosine</a:t>
            </a:r>
            <a:r>
              <a:rPr lang="ko-KR" altLang="en-US" sz="1800" dirty="0">
                <a:highlight>
                  <a:srgbClr val="FFD347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변환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 이유는 시간의 주기성을 적용해주기 위해서다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일반 숫자의 경우 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23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23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큰 차이를 가지고 있지만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pPr algn="ctr"/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시간의 경우 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시와 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23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시는 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시간의 차이를 가지기 때문이다</a:t>
            </a:r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/>
            <a:r>
              <a:rPr lang="en-US" altLang="ko-KR" sz="1400" dirty="0">
                <a:highlight>
                  <a:srgbClr val="FFD347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※</a:t>
            </a:r>
            <a:r>
              <a:rPr lang="ko-KR" altLang="en-US" sz="1400" dirty="0">
                <a:highlight>
                  <a:srgbClr val="FFD347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아이디어와 코드는 다음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D347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r>
              <a:rPr lang="ko-KR" altLang="en-US" sz="1400" dirty="0">
                <a:highlight>
                  <a:srgbClr val="FFD347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참고함</a:t>
            </a:r>
            <a:r>
              <a:rPr lang="en-US" altLang="ko-KR" sz="1400" dirty="0">
                <a:highlight>
                  <a:srgbClr val="FFD347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92D8DF-98F0-40D6-8D8B-054AB101D269}"/>
                  </a:ext>
                </a:extLst>
              </p:cNvPr>
              <p:cNvSpPr txBox="1"/>
              <p:nvPr/>
            </p:nvSpPr>
            <p:spPr>
              <a:xfrm>
                <a:off x="1890478" y="4038323"/>
                <a:ext cx="3824969" cy="524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cos_time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⁡( 2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ko-KR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∙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𝐻𝑂𝑈𝑅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r>
                  <a:rPr lang="en-US" altLang="ko-KR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 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92D8DF-98F0-40D6-8D8B-054AB101D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478" y="4038323"/>
                <a:ext cx="3824969" cy="524631"/>
              </a:xfrm>
              <a:prstGeom prst="rect">
                <a:avLst/>
              </a:prstGeom>
              <a:blipFill>
                <a:blip r:embed="rId5"/>
                <a:stretch>
                  <a:fillRect l="-4140" t="-1149" r="-6051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B641ADE-70A9-4A0B-B32E-94E55822D4F1}"/>
              </a:ext>
            </a:extLst>
          </p:cNvPr>
          <p:cNvSpPr txBox="1"/>
          <p:nvPr/>
        </p:nvSpPr>
        <p:spPr>
          <a:xfrm>
            <a:off x="872490" y="2192451"/>
            <a:ext cx="4754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*HOUR =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date_time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변수의 맨 끝자리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숫자   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8C215C-4B07-459E-A751-9791BF0CA107}"/>
              </a:ext>
            </a:extLst>
          </p:cNvPr>
          <p:cNvSpPr txBox="1"/>
          <p:nvPr/>
        </p:nvSpPr>
        <p:spPr>
          <a:xfrm>
            <a:off x="11823540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C337D7-765A-4FC3-A8FD-0685772D5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9" r="2168"/>
          <a:stretch/>
        </p:blipFill>
        <p:spPr bwMode="auto">
          <a:xfrm>
            <a:off x="6851428" y="2777238"/>
            <a:ext cx="3794200" cy="23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A12257-0292-4D0F-8A74-0CADF7A9809C}"/>
              </a:ext>
            </a:extLst>
          </p:cNvPr>
          <p:cNvSpPr txBox="1"/>
          <p:nvPr/>
        </p:nvSpPr>
        <p:spPr>
          <a:xfrm>
            <a:off x="1313627" y="2739318"/>
            <a:ext cx="440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sin_time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cos_time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DFC716-9603-4575-8051-4D4F5D134C8C}"/>
              </a:ext>
            </a:extLst>
          </p:cNvPr>
          <p:cNvCxnSpPr>
            <a:cxnSpLocks/>
          </p:cNvCxnSpPr>
          <p:nvPr/>
        </p:nvCxnSpPr>
        <p:spPr>
          <a:xfrm>
            <a:off x="1438087" y="2812026"/>
            <a:ext cx="0" cy="21717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6FD57A-A402-4A48-A281-B19985217DCB}"/>
              </a:ext>
            </a:extLst>
          </p:cNvPr>
          <p:cNvSpPr txBox="1"/>
          <p:nvPr/>
        </p:nvSpPr>
        <p:spPr>
          <a:xfrm>
            <a:off x="8492490" y="4984838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cos_time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5C174-FFAD-44F4-90CE-C345A2DD9FF1}"/>
              </a:ext>
            </a:extLst>
          </p:cNvPr>
          <p:cNvSpPr txBox="1"/>
          <p:nvPr/>
        </p:nvSpPr>
        <p:spPr>
          <a:xfrm rot="16200000">
            <a:off x="5935267" y="3665275"/>
            <a:ext cx="1661993" cy="27699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_time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433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218A148-C993-4B73-B8AC-3AAB482B4A6D}"/>
              </a:ext>
            </a:extLst>
          </p:cNvPr>
          <p:cNvSpPr txBox="1">
            <a:spLocks/>
          </p:cNvSpPr>
          <p:nvPr/>
        </p:nvSpPr>
        <p:spPr>
          <a:xfrm>
            <a:off x="838200" y="1503830"/>
            <a:ext cx="4333240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8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요일</a:t>
            </a:r>
            <a:r>
              <a:rPr lang="en-US" altLang="ko-KR" sz="18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8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시간별 전기 사용량 패턴 변수 생성</a:t>
            </a:r>
            <a:endParaRPr lang="en-US" altLang="ko-KR" sz="18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F9641F-D878-4DA2-AFB4-ADB268E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FB2ADD-48A2-49AF-A51B-ABA67FC67159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7579725-BB94-4713-8578-CF0545C23B23}"/>
              </a:ext>
            </a:extLst>
          </p:cNvPr>
          <p:cNvSpPr txBox="1"/>
          <p:nvPr/>
        </p:nvSpPr>
        <p:spPr>
          <a:xfrm>
            <a:off x="2257988" y="5105757"/>
            <a:ext cx="8084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위와같이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건물별로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요일별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혹은 시간대별로 특정한 패턴을 보이고 있는 경우가 많으므로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특징을 나타낼 수 있는 다음과 같은 변수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가지를 추가했다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90CBF-A2E2-40A1-941D-F911A01FCBCF}"/>
              </a:ext>
            </a:extLst>
          </p:cNvPr>
          <p:cNvSpPr txBox="1"/>
          <p:nvPr/>
        </p:nvSpPr>
        <p:spPr>
          <a:xfrm>
            <a:off x="3587873" y="5690532"/>
            <a:ext cx="4916047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arenBoth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POWER_MEAN(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건물의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요일별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시간대별 전기사용량 평균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 algn="just">
              <a:lnSpc>
                <a:spcPct val="150000"/>
              </a:lnSpc>
              <a:buAutoNum type="arabicParenBoth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POWER_HOUR_MEAN(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건물의 시간대별 전기사용량 평균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 algn="just">
              <a:lnSpc>
                <a:spcPct val="150000"/>
              </a:lnSpc>
              <a:buAutoNum type="arabicParenBoth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POWER_HOUR_STD(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건물의 시간대별 전기사용량 표준편차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5ABEDCA-353E-4F91-B2CE-D1D1F382EC34}"/>
              </a:ext>
            </a:extLst>
          </p:cNvPr>
          <p:cNvGrpSpPr/>
          <p:nvPr/>
        </p:nvGrpSpPr>
        <p:grpSpPr>
          <a:xfrm>
            <a:off x="1515718" y="1951067"/>
            <a:ext cx="9160565" cy="3027993"/>
            <a:chOff x="1451410" y="1940907"/>
            <a:chExt cx="9160565" cy="302799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BEFC6DD-1D3D-42A9-9525-944C285C6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26853" r="3774" b="50766"/>
            <a:stretch/>
          </p:blipFill>
          <p:spPr>
            <a:xfrm>
              <a:off x="1775538" y="2417941"/>
              <a:ext cx="2686672" cy="227396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63962B8-90DA-4D9A-A705-437637758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7" t="78369" b="-837"/>
            <a:stretch/>
          </p:blipFill>
          <p:spPr>
            <a:xfrm>
              <a:off x="7826845" y="2417941"/>
              <a:ext cx="2785130" cy="227396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843C50-DA22-4AFF-8AE6-C7BB9789A6F9}"/>
                </a:ext>
              </a:extLst>
            </p:cNvPr>
            <p:cNvSpPr txBox="1"/>
            <p:nvPr/>
          </p:nvSpPr>
          <p:spPr>
            <a:xfrm>
              <a:off x="2064948" y="1940907"/>
              <a:ext cx="17876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건물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요일별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시간대별 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전기사용량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히트맵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FCFB3A-BB6F-4DD5-9575-D74AD54D92F6}"/>
                </a:ext>
              </a:extLst>
            </p:cNvPr>
            <p:cNvSpPr txBox="1"/>
            <p:nvPr/>
          </p:nvSpPr>
          <p:spPr>
            <a:xfrm>
              <a:off x="2787947" y="4691901"/>
              <a:ext cx="463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3FCBB8-EA18-4441-840E-1775A60B4627}"/>
                </a:ext>
              </a:extLst>
            </p:cNvPr>
            <p:cNvSpPr txBox="1"/>
            <p:nvPr/>
          </p:nvSpPr>
          <p:spPr>
            <a:xfrm>
              <a:off x="1451410" y="3324088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CDED61A-3559-4EE2-A191-AE02F2A17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4" t="52500" b="24700"/>
            <a:stretch/>
          </p:blipFill>
          <p:spPr>
            <a:xfrm>
              <a:off x="4825292" y="2417941"/>
              <a:ext cx="2759402" cy="227396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07CE15-060D-4165-B972-4EBBB9C7AFD4}"/>
                </a:ext>
              </a:extLst>
            </p:cNvPr>
            <p:cNvSpPr txBox="1"/>
            <p:nvPr/>
          </p:nvSpPr>
          <p:spPr>
            <a:xfrm>
              <a:off x="8202775" y="1949808"/>
              <a:ext cx="17876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건물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요일별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시간대별 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전기사용량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히트맵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6888F1-4E61-450D-BCD8-B8C7AB406380}"/>
                </a:ext>
              </a:extLst>
            </p:cNvPr>
            <p:cNvSpPr txBox="1"/>
            <p:nvPr/>
          </p:nvSpPr>
          <p:spPr>
            <a:xfrm>
              <a:off x="5221982" y="1956275"/>
              <a:ext cx="17876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건물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요일별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시간대별 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전기사용량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히트맵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EAB2AA-74F2-4068-883C-47448D8B157B}"/>
                </a:ext>
              </a:extLst>
            </p:cNvPr>
            <p:cNvSpPr txBox="1"/>
            <p:nvPr/>
          </p:nvSpPr>
          <p:spPr>
            <a:xfrm>
              <a:off x="5771884" y="4691900"/>
              <a:ext cx="463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8F7C0D-F809-435E-B79F-4320786FFFFF}"/>
                </a:ext>
              </a:extLst>
            </p:cNvPr>
            <p:cNvSpPr txBox="1"/>
            <p:nvPr/>
          </p:nvSpPr>
          <p:spPr>
            <a:xfrm>
              <a:off x="8755821" y="4691900"/>
              <a:ext cx="463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06347B0-2BBD-416C-A5B8-389B665C0757}"/>
              </a:ext>
            </a:extLst>
          </p:cNvPr>
          <p:cNvSpPr txBox="1"/>
          <p:nvPr/>
        </p:nvSpPr>
        <p:spPr>
          <a:xfrm>
            <a:off x="4420553" y="1574286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*아래 그래프의 코드 출처는 다음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링크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참고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396820-DBD5-4792-8CE5-F6A53A406888}"/>
              </a:ext>
            </a:extLst>
          </p:cNvPr>
          <p:cNvSpPr txBox="1"/>
          <p:nvPr/>
        </p:nvSpPr>
        <p:spPr>
          <a:xfrm>
            <a:off x="11823540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57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46D0DFD-9C73-40E8-AAD0-5C82B88DF1E5}"/>
              </a:ext>
            </a:extLst>
          </p:cNvPr>
          <p:cNvSpPr txBox="1">
            <a:spLocks/>
          </p:cNvSpPr>
          <p:nvPr/>
        </p:nvSpPr>
        <p:spPr>
          <a:xfrm>
            <a:off x="838200" y="1503830"/>
            <a:ext cx="4333240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18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도메인 특성 변수 생성</a:t>
            </a:r>
            <a:endParaRPr lang="en-US" altLang="ko-KR" sz="18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3F3376D-AC6C-4F4F-97E9-D1B13BB97278}"/>
              </a:ext>
            </a:extLst>
          </p:cNvPr>
          <p:cNvGrpSpPr/>
          <p:nvPr/>
        </p:nvGrpSpPr>
        <p:grpSpPr>
          <a:xfrm>
            <a:off x="335971" y="1924180"/>
            <a:ext cx="11520058" cy="4228821"/>
            <a:chOff x="257922" y="2027050"/>
            <a:chExt cx="11520058" cy="422882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0F86FB8-A1ED-4D45-A668-DAC4B8B2ED49}"/>
                </a:ext>
              </a:extLst>
            </p:cNvPr>
            <p:cNvGrpSpPr/>
            <p:nvPr/>
          </p:nvGrpSpPr>
          <p:grpSpPr>
            <a:xfrm>
              <a:off x="1003300" y="2027050"/>
              <a:ext cx="10185400" cy="4228821"/>
              <a:chOff x="909320" y="2027050"/>
              <a:chExt cx="10185400" cy="422882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427EC9B-ADE8-4A13-A37D-670514297201}"/>
                  </a:ext>
                </a:extLst>
              </p:cNvPr>
              <p:cNvSpPr/>
              <p:nvPr/>
            </p:nvSpPr>
            <p:spPr>
              <a:xfrm>
                <a:off x="909320" y="2027050"/>
                <a:ext cx="4597400" cy="42288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1522176-C81E-4D4D-8B32-A76CE4B60D09}"/>
                  </a:ext>
                </a:extLst>
              </p:cNvPr>
              <p:cNvSpPr/>
              <p:nvPr/>
            </p:nvSpPr>
            <p:spPr>
              <a:xfrm>
                <a:off x="6497320" y="2027050"/>
                <a:ext cx="4597400" cy="42288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08ACCAA-6E65-4703-B8FD-A901CEF4D23B}"/>
                </a:ext>
              </a:extLst>
            </p:cNvPr>
            <p:cNvGrpSpPr/>
            <p:nvPr/>
          </p:nvGrpSpPr>
          <p:grpSpPr>
            <a:xfrm>
              <a:off x="1003300" y="2108018"/>
              <a:ext cx="4472940" cy="369332"/>
              <a:chOff x="1003300" y="2108018"/>
              <a:chExt cx="447294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DC99F-5EB5-4BAA-B40B-170E68BD0491}"/>
                  </a:ext>
                </a:extLst>
              </p:cNvPr>
              <p:cNvSpPr txBox="1"/>
              <p:nvPr/>
            </p:nvSpPr>
            <p:spPr>
              <a:xfrm>
                <a:off x="1003300" y="2108018"/>
                <a:ext cx="44729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| 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CDH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냉방도일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; Cooling Degree Hour)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9AAF904-FDD3-44F5-A79E-57757AA13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2180726"/>
                <a:ext cx="0" cy="21717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1C2AD2-232C-461A-8B97-0B4DC197773E}"/>
                </a:ext>
              </a:extLst>
            </p:cNvPr>
            <p:cNvSpPr txBox="1"/>
            <p:nvPr/>
          </p:nvSpPr>
          <p:spPr>
            <a:xfrm>
              <a:off x="1127760" y="2552102"/>
              <a:ext cx="4165600" cy="969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냉방 기준온도</a:t>
              </a:r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(26</a:t>
              </a:r>
              <a:r>
                <a: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˚</a:t>
              </a:r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C)</a:t>
              </a:r>
              <a:r>
                <a: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보다 높은 시점에서 해당 시점의 온도와 기준온도의 차를 적산하여 나타낸 변수</a:t>
              </a:r>
              <a:endPara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*해당 변수의 개념과 코드 출처는 다음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hlinkClick r:id="rId2"/>
                </a:rPr>
                <a:t>링크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참고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  <a:p>
              <a:endParaRPr lang="ko-KR" altLang="en-US" sz="14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9A6AAAF-F663-4451-8C80-0A4560943637}"/>
                </a:ext>
              </a:extLst>
            </p:cNvPr>
            <p:cNvGrpSpPr/>
            <p:nvPr/>
          </p:nvGrpSpPr>
          <p:grpSpPr>
            <a:xfrm>
              <a:off x="6591300" y="2108018"/>
              <a:ext cx="4401820" cy="369332"/>
              <a:chOff x="1003300" y="2108018"/>
              <a:chExt cx="4401820" cy="36933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C24486-B50D-4434-96FC-47AC88478B2E}"/>
                  </a:ext>
                </a:extLst>
              </p:cNvPr>
              <p:cNvSpPr txBox="1"/>
              <p:nvPr/>
            </p:nvSpPr>
            <p:spPr>
              <a:xfrm>
                <a:off x="1003300" y="2108018"/>
                <a:ext cx="44018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| THI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 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불쾌지수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; Temperature Humidity Index)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133A8559-2BF5-4D09-806D-8401084B2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760" y="2180726"/>
                <a:ext cx="0" cy="21717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73DC28-087F-4E38-ACB9-A6265BD92FDA}"/>
                </a:ext>
              </a:extLst>
            </p:cNvPr>
            <p:cNvSpPr txBox="1"/>
            <p:nvPr/>
          </p:nvSpPr>
          <p:spPr>
            <a:xfrm>
              <a:off x="6715760" y="2552102"/>
              <a:ext cx="4277360" cy="969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불쾌지수란 기온과 습도의 조합으로 사람이 느끼는 온도를 표현한 변수</a:t>
              </a:r>
              <a:endPara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ko-KR" altLang="en-US" sz="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*해당 변수의 코드 출처는 다음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  <a:hlinkClick r:id="rId2"/>
                </a:rPr>
                <a:t>링크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참고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  <a:p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10BCC40-5E93-4BF6-A504-56EA7D54821E}"/>
                    </a:ext>
                  </a:extLst>
                </p:cNvPr>
                <p:cNvSpPr txBox="1"/>
                <p:nvPr/>
              </p:nvSpPr>
              <p:spPr>
                <a:xfrm>
                  <a:off x="257922" y="3947674"/>
                  <a:ext cx="5905276" cy="17368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𝐶𝐷𝐻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b>
                                  <m:sup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𝑇𝑒𝑚𝑝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−26)</m:t>
                                    </m:r>
                                  </m:e>
                                </m:nary>
                                <m:r>
                                  <a:rPr lang="en-US" altLang="ko-KR" b="0" i="0" dirty="0" smtClean="0">
                                    <a:latin typeface="Cambria Math" panose="02040503050406030204" pitchFamily="18" charset="0"/>
                                  </a:rPr>
                                  <m:t>     , </m:t>
                                </m:r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𝑇𝑒𝑚𝑝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−26</m:t>
                                        </m:r>
                                      </m:e>
                                    </m:d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&lt;11</m:t>
                                    </m:r>
                                  </m:e>
                                </m:nary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10BCC40-5E93-4BF6-A504-56EA7D548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22" y="3947674"/>
                  <a:ext cx="5905276" cy="17368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341866-79EB-40B3-92D5-1884B4634D58}"/>
                </a:ext>
              </a:extLst>
            </p:cNvPr>
            <p:cNvSpPr txBox="1"/>
            <p:nvPr/>
          </p:nvSpPr>
          <p:spPr>
            <a:xfrm>
              <a:off x="2736850" y="3578342"/>
              <a:ext cx="10058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산출식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C9F37-95B2-4902-8A1D-87B2A6CB02E0}"/>
                </a:ext>
              </a:extLst>
            </p:cNvPr>
            <p:cNvSpPr txBox="1"/>
            <p:nvPr/>
          </p:nvSpPr>
          <p:spPr>
            <a:xfrm>
              <a:off x="1003300" y="5776412"/>
              <a:ext cx="44729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*    n=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건물 번호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(num)</a:t>
              </a:r>
            </a:p>
            <a:p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**  </a:t>
              </a:r>
              <a:r>
                <a:rPr lang="en-US" altLang="ko-KR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= n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번 건물의 시점 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; {</a:t>
              </a:r>
              <a:r>
                <a:rPr lang="en-US" altLang="ko-KR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 0,1,2,…,2039(</a:t>
              </a:r>
              <a:r>
                <a:rPr lang="ko-KR" altLang="en-US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건물별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총 관측치 개수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-1)}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599AA3-B224-4B3B-A0A8-5B94EA7D3688}"/>
                </a:ext>
              </a:extLst>
            </p:cNvPr>
            <p:cNvSpPr txBox="1"/>
            <p:nvPr/>
          </p:nvSpPr>
          <p:spPr>
            <a:xfrm>
              <a:off x="8387080" y="3557732"/>
              <a:ext cx="10058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산출식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450638-CC34-4776-8DCA-6AF0CF0A98A4}"/>
                    </a:ext>
                  </a:extLst>
                </p:cNvPr>
                <p:cNvSpPr txBox="1"/>
                <p:nvPr/>
              </p:nvSpPr>
              <p:spPr>
                <a:xfrm>
                  <a:off x="6002020" y="4028834"/>
                  <a:ext cx="5775960" cy="1610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𝑇𝐻𝐼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𝑇𝑒𝑚𝑝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ko-KR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−0.55∙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𝐻𝑢𝑚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</m:t>
                                </m:r>
                              </m:den>
                            </m:f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𝐻𝑢𝑚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−26</m:t>
                            </m:r>
                          </m:e>
                        </m:d>
                        <m:r>
                          <a:rPr lang="en-US" altLang="ko-KR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450638-CC34-4776-8DCA-6AF0CF0A98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020" y="4028834"/>
                  <a:ext cx="5775960" cy="16105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E5E2C2-FFB7-4968-A2CB-8AB18C47B08B}"/>
                </a:ext>
              </a:extLst>
            </p:cNvPr>
            <p:cNvSpPr txBox="1"/>
            <p:nvPr/>
          </p:nvSpPr>
          <p:spPr>
            <a:xfrm>
              <a:off x="6587490" y="5794206"/>
              <a:ext cx="44729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*    n=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건물 번호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(num)</a:t>
              </a:r>
            </a:p>
            <a:p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**  </a:t>
              </a:r>
              <a:r>
                <a:rPr lang="en-US" altLang="ko-KR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= n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번 건물의 시점 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; {</a:t>
              </a:r>
              <a:r>
                <a:rPr lang="en-US" altLang="ko-KR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| 0,1,2,…,2039(</a:t>
              </a:r>
              <a:r>
                <a:rPr lang="ko-KR" altLang="en-US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건물별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총 관측치 개수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-1)}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43339DA-C0FD-41A8-A150-67972D78F0E7}"/>
              </a:ext>
            </a:extLst>
          </p:cNvPr>
          <p:cNvSpPr txBox="1"/>
          <p:nvPr/>
        </p:nvSpPr>
        <p:spPr>
          <a:xfrm>
            <a:off x="0" y="6353056"/>
            <a:ext cx="1219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에어컨 가동 등 여름철 전력소비량에 영향을 주는 상황과 연관 있는 기후 특성 변수 두가지를 추가했다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1E2411-863F-44FB-969D-9964210EA8CE}"/>
              </a:ext>
            </a:extLst>
          </p:cNvPr>
          <p:cNvCxnSpPr/>
          <p:nvPr/>
        </p:nvCxnSpPr>
        <p:spPr>
          <a:xfrm>
            <a:off x="0" y="98298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1">
            <a:extLst>
              <a:ext uri="{FF2B5EF4-FFF2-40B4-BE49-F238E27FC236}">
                <a16:creationId xmlns:a16="http://schemas.microsoft.com/office/drawing/2014/main" id="{C176C1E6-1D64-4415-953F-88849243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A63A6D-9857-4D41-8F50-EC0B01F18E8A}"/>
              </a:ext>
            </a:extLst>
          </p:cNvPr>
          <p:cNvSpPr txBox="1"/>
          <p:nvPr/>
        </p:nvSpPr>
        <p:spPr>
          <a:xfrm>
            <a:off x="11823540" y="6483854"/>
            <a:ext cx="523366" cy="37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2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2235</Words>
  <Application>Microsoft Office PowerPoint</Application>
  <PresentationFormat>와이드스크린</PresentationFormat>
  <Paragraphs>598</Paragraphs>
  <Slides>21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Cambria Math</vt:lpstr>
      <vt:lpstr>나눔스퀘어 Light</vt:lpstr>
      <vt:lpstr>나눔스퀘어</vt:lpstr>
      <vt:lpstr>나눔스퀘어 ExtraBold</vt:lpstr>
      <vt:lpstr>Arial</vt:lpstr>
      <vt:lpstr>맑은 고딕</vt:lpstr>
      <vt:lpstr>나눔스퀘어 Bold</vt:lpstr>
      <vt:lpstr>Office 테마</vt:lpstr>
      <vt:lpstr>전력사용량 예측 AI 경진대회 </vt:lpstr>
      <vt:lpstr>목차</vt:lpstr>
      <vt:lpstr>EDA</vt:lpstr>
      <vt:lpstr>EDA</vt:lpstr>
      <vt:lpstr>EDA</vt:lpstr>
      <vt:lpstr>Feature Engineering</vt:lpstr>
      <vt:lpstr>Feature Engineering</vt:lpstr>
      <vt:lpstr>Feature Engineering</vt:lpstr>
      <vt:lpstr>Feature Engineering</vt:lpstr>
      <vt:lpstr>Model Introduction</vt:lpstr>
      <vt:lpstr>Model Tuning</vt:lpstr>
      <vt:lpstr>Model Tuning</vt:lpstr>
      <vt:lpstr>Model Tuning</vt:lpstr>
      <vt:lpstr>Model Tuning</vt:lpstr>
      <vt:lpstr>Model Tuning</vt:lpstr>
      <vt:lpstr>Model Tuning</vt:lpstr>
      <vt:lpstr>Post Processing</vt:lpstr>
      <vt:lpstr>Conclusion</vt:lpstr>
      <vt:lpstr>Appendix</vt:lpstr>
      <vt:lpstr>Appendix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데이콘 전력 수요량 예측 대회 ppt</dc:title>
  <dc:creator>박 소연</dc:creator>
  <cp:lastModifiedBy>정해성</cp:lastModifiedBy>
  <cp:revision>74</cp:revision>
  <dcterms:created xsi:type="dcterms:W3CDTF">2021-06-27T23:02:26Z</dcterms:created>
  <dcterms:modified xsi:type="dcterms:W3CDTF">2021-06-30T05:51:34Z</dcterms:modified>
</cp:coreProperties>
</file>